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9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630178-273E-40B5-BFE1-9524632955D2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96A0A1-C857-4A30-8698-58DED92C33B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Quote Sandwich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7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Open-Faced Quote Sandwich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dirty="0"/>
              <a:t>, a quote can come at the end of a sentence.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like to think of these situations as ‘Open-Faced Quote Sandwiches.’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8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 to </a:t>
            </a:r>
            <a:r>
              <a:rPr lang="en-US" dirty="0"/>
              <a:t>U</a:t>
            </a:r>
            <a:r>
              <a:rPr lang="en-US" dirty="0" smtClean="0"/>
              <a:t>se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49672"/>
              </p:ext>
            </p:extLst>
          </p:nvPr>
        </p:nvGraphicFramePr>
        <p:xfrm>
          <a:off x="457200" y="1774825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baseline="0" dirty="0" smtClean="0"/>
                        <a:t> Piece of Bread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Filling</a:t>
                      </a:r>
                      <a:r>
                        <a:rPr lang="en-US" sz="2400" baseline="0" dirty="0" smtClean="0"/>
                        <a:t> (quote)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reader can see that (</a:t>
                      </a:r>
                      <a:r>
                        <a:rPr lang="en-US" sz="2400" i="1" dirty="0" smtClean="0"/>
                        <a:t>Character’s name</a:t>
                      </a:r>
                      <a:r>
                        <a:rPr lang="en-US" sz="2400" dirty="0" smtClean="0"/>
                        <a:t>) feels/is/wants/when he/she says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“. . . “ (McCann 4).</a:t>
                      </a:r>
                    </a:p>
                    <a:p>
                      <a:endParaRPr lang="en-US" sz="2400" dirty="0" smtClean="0"/>
                    </a:p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initiating incident that begins the rising action is when (</a:t>
                      </a:r>
                      <a:r>
                        <a:rPr lang="en-US" sz="2400" i="1" dirty="0" smtClean="0"/>
                        <a:t>Character’s name</a:t>
                      </a:r>
                      <a:r>
                        <a:rPr lang="en-US" sz="2400" dirty="0" smtClean="0"/>
                        <a:t>) says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“. . .” (McCann 5).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Character’s name</a:t>
                      </a:r>
                      <a:r>
                        <a:rPr lang="en-US" sz="2400" dirty="0" smtClean="0"/>
                        <a:t>) shows their </a:t>
                      </a:r>
                      <a:r>
                        <a:rPr lang="en-US" sz="2400" i="1" dirty="0" smtClean="0"/>
                        <a:t>(emotion</a:t>
                      </a:r>
                      <a:r>
                        <a:rPr lang="en-US" sz="2400" dirty="0" smtClean="0"/>
                        <a:t>) about (</a:t>
                      </a:r>
                      <a:r>
                        <a:rPr lang="en-US" sz="2400" i="1" dirty="0" smtClean="0"/>
                        <a:t>event</a:t>
                      </a:r>
                      <a:r>
                        <a:rPr lang="en-US" sz="2400" dirty="0" smtClean="0"/>
                        <a:t>) by saying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“ . . .” (McCann 2).</a:t>
                      </a:r>
                      <a:endParaRPr lang="en-CA" sz="2400" dirty="0" smtClean="0"/>
                    </a:p>
                    <a:p>
                      <a:endParaRPr lang="en-US" sz="2400" dirty="0" smtClean="0"/>
                    </a:p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dark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mood</a:t>
            </a:r>
            <a:r>
              <a:rPr lang="es-ES" dirty="0">
                <a:solidFill>
                  <a:srgbClr val="FF0000"/>
                </a:solidFill>
              </a:rPr>
              <a:t> of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story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is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captured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by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setting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which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is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described</a:t>
            </a:r>
            <a:r>
              <a:rPr lang="es-ES" dirty="0">
                <a:solidFill>
                  <a:srgbClr val="FF0000"/>
                </a:solidFill>
              </a:rPr>
              <a:t> as </a:t>
            </a:r>
            <a:r>
              <a:rPr lang="es-ES" dirty="0"/>
              <a:t>“a </a:t>
            </a:r>
            <a:r>
              <a:rPr lang="es-ES" dirty="0" err="1"/>
              <a:t>gloomy</a:t>
            </a:r>
            <a:r>
              <a:rPr lang="es-ES" dirty="0"/>
              <a:t>, </a:t>
            </a:r>
            <a:r>
              <a:rPr lang="es-ES" dirty="0" err="1"/>
              <a:t>wet</a:t>
            </a:r>
            <a:r>
              <a:rPr lang="es-ES" dirty="0"/>
              <a:t>, and </a:t>
            </a:r>
            <a:r>
              <a:rPr lang="es-ES" dirty="0" err="1"/>
              <a:t>stormy</a:t>
            </a:r>
            <a:r>
              <a:rPr lang="es-ES" dirty="0"/>
              <a:t> </a:t>
            </a:r>
            <a:r>
              <a:rPr lang="es-ES" dirty="0" err="1"/>
              <a:t>night</a:t>
            </a:r>
            <a:r>
              <a:rPr lang="es-ES" dirty="0"/>
              <a:t>” (Paul 4).</a:t>
            </a:r>
            <a:endParaRPr lang="en-CA" dirty="0"/>
          </a:p>
          <a:p>
            <a:endParaRPr lang="en-CA" dirty="0"/>
          </a:p>
          <a:p>
            <a:pPr lvl="0"/>
            <a:r>
              <a:rPr lang="es-ES" dirty="0">
                <a:solidFill>
                  <a:srgbClr val="FF0000"/>
                </a:solidFill>
              </a:rPr>
              <a:t>A </a:t>
            </a:r>
            <a:r>
              <a:rPr lang="es-ES" dirty="0" err="1">
                <a:solidFill>
                  <a:srgbClr val="FF0000"/>
                </a:solidFill>
              </a:rPr>
              <a:t>satisfying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ending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is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provided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for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reader</a:t>
            </a:r>
            <a:r>
              <a:rPr lang="es-ES" dirty="0">
                <a:solidFill>
                  <a:srgbClr val="FF0000"/>
                </a:solidFill>
              </a:rPr>
              <a:t> as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characters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“</a:t>
            </a:r>
            <a:r>
              <a:rPr lang="es-ES" dirty="0" err="1"/>
              <a:t>ride</a:t>
            </a:r>
            <a:r>
              <a:rPr lang="es-ES" dirty="0"/>
              <a:t> off </a:t>
            </a:r>
            <a:r>
              <a:rPr lang="es-ES" dirty="0" err="1"/>
              <a:t>happily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sunset</a:t>
            </a:r>
            <a:r>
              <a:rPr lang="es-ES" dirty="0"/>
              <a:t>” (Smith 9).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26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err="1">
                <a:solidFill>
                  <a:srgbClr val="FF0000"/>
                </a:solidFill>
              </a:rPr>
              <a:t>Charlotte’s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mother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displays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her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disdain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for</a:t>
            </a:r>
            <a:r>
              <a:rPr lang="es-ES" dirty="0">
                <a:solidFill>
                  <a:srgbClr val="FF0000"/>
                </a:solidFill>
              </a:rPr>
              <a:t> Miss. </a:t>
            </a:r>
            <a:r>
              <a:rPr lang="es-ES" dirty="0" err="1">
                <a:solidFill>
                  <a:srgbClr val="FF0000"/>
                </a:solidFill>
              </a:rPr>
              <a:t>Hancock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when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she</a:t>
            </a:r>
            <a:r>
              <a:rPr lang="es-ES" dirty="0">
                <a:solidFill>
                  <a:srgbClr val="FF0000"/>
                </a:solidFill>
              </a:rPr>
              <a:t> describes </a:t>
            </a:r>
            <a:r>
              <a:rPr lang="es-ES" dirty="0" err="1">
                <a:solidFill>
                  <a:srgbClr val="FF0000"/>
                </a:solidFill>
              </a:rPr>
              <a:t>her</a:t>
            </a:r>
            <a:r>
              <a:rPr lang="es-ES" dirty="0">
                <a:solidFill>
                  <a:srgbClr val="FF0000"/>
                </a:solidFill>
              </a:rPr>
              <a:t> as </a:t>
            </a:r>
            <a:r>
              <a:rPr lang="es-ES" dirty="0"/>
              <a:t>“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brassy</a:t>
            </a:r>
            <a:r>
              <a:rPr lang="es-ES" dirty="0"/>
              <a:t> </a:t>
            </a:r>
            <a:r>
              <a:rPr lang="es-ES" dirty="0" err="1"/>
              <a:t>creature</a:t>
            </a:r>
            <a:r>
              <a:rPr lang="es-ES" dirty="0"/>
              <a:t>” (</a:t>
            </a:r>
            <a:r>
              <a:rPr lang="es-ES" dirty="0" err="1"/>
              <a:t>Johson</a:t>
            </a:r>
            <a:r>
              <a:rPr lang="es-ES" dirty="0"/>
              <a:t> 4).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25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Reference Chart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938590"/>
              </p:ext>
            </p:extLst>
          </p:nvPr>
        </p:nvGraphicFramePr>
        <p:xfrm>
          <a:off x="304800" y="1537855"/>
          <a:ext cx="8458199" cy="50153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22244"/>
                <a:gridCol w="1162711"/>
                <a:gridCol w="1790781"/>
                <a:gridCol w="2586685"/>
                <a:gridCol w="1495778"/>
              </a:tblGrid>
              <a:tr h="1998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Poem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“title”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... for missing text</a:t>
                      </a:r>
                      <a:endParaRPr lang="en-CA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[for changed text]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 / indicates separation of lines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line 42 or l. 42</a:t>
                      </a:r>
                      <a:endParaRPr lang="en-CA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in brackets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3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Short story &amp; article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“title”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... for missing text</a:t>
                      </a:r>
                      <a:endParaRPr lang="en-CA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[for changed text]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No need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para 42 or paragraph 42</a:t>
                      </a:r>
                      <a:endParaRPr lang="en-CA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in brackets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61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Novel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sng">
                          <a:effectLst/>
                        </a:rPr>
                        <a:t>Title </a:t>
                      </a:r>
                      <a:endParaRPr lang="en-CA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Title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... for missing text</a:t>
                      </a:r>
                      <a:endParaRPr lang="en-CA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[for changed text]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No need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page 42, p. 42 or 42</a:t>
                      </a:r>
                      <a:endParaRPr lang="en-CA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in brackets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8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2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of Quotations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always exceptions to rules, but these are good ones to remember.</a:t>
            </a:r>
            <a:endParaRPr lang="en-CA" dirty="0"/>
          </a:p>
          <a:p>
            <a:pPr marL="118872" indent="0">
              <a:buNone/>
            </a:pPr>
            <a:endParaRPr lang="en-CA" dirty="0"/>
          </a:p>
          <a:p>
            <a:pPr lvl="0"/>
            <a:r>
              <a:rPr lang="en-US" dirty="0"/>
              <a:t>Keep them </a:t>
            </a:r>
            <a:r>
              <a:rPr lang="en-US" i="1" dirty="0" smtClean="0"/>
              <a:t>short</a:t>
            </a:r>
            <a:r>
              <a:rPr lang="en-US" dirty="0" smtClean="0"/>
              <a:t>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should </a:t>
            </a:r>
            <a:r>
              <a:rPr lang="en-US" u="sng" dirty="0"/>
              <a:t>not exceed more than a sentence</a:t>
            </a:r>
            <a:r>
              <a:rPr lang="en-US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Keep them </a:t>
            </a:r>
            <a:r>
              <a:rPr lang="en-US" i="1" dirty="0"/>
              <a:t>significant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should be </a:t>
            </a:r>
            <a:r>
              <a:rPr lang="en-US" u="sng" dirty="0"/>
              <a:t>relevan</a:t>
            </a:r>
            <a:r>
              <a:rPr lang="en-US" dirty="0"/>
              <a:t>t to what you are saying</a:t>
            </a:r>
            <a:r>
              <a:rPr lang="en-US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Keep them </a:t>
            </a:r>
            <a:r>
              <a:rPr lang="en-US" i="1" dirty="0"/>
              <a:t>supported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should </a:t>
            </a:r>
            <a:r>
              <a:rPr lang="en-US" u="sng" dirty="0"/>
              <a:t>support your argument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832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of Quotations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Keep them </a:t>
            </a:r>
            <a:r>
              <a:rPr lang="en-US" i="1" dirty="0"/>
              <a:t>surrounded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should always have </a:t>
            </a:r>
            <a:r>
              <a:rPr lang="en-US" u="sng" dirty="0"/>
              <a:t>quotations marks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CA" dirty="0"/>
          </a:p>
          <a:p>
            <a:pPr lvl="0"/>
            <a:r>
              <a:rPr lang="en-US" dirty="0"/>
              <a:t>Keep them </a:t>
            </a:r>
            <a:r>
              <a:rPr lang="en-US" i="1" dirty="0"/>
              <a:t>cited</a:t>
            </a:r>
            <a:r>
              <a:rPr lang="en-US" dirty="0"/>
              <a:t>:		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should always be followed by the </a:t>
            </a:r>
            <a:r>
              <a:rPr lang="en-US" u="sng" dirty="0"/>
              <a:t>author’s </a:t>
            </a:r>
            <a:r>
              <a:rPr lang="en-US" u="sng" dirty="0" smtClean="0"/>
              <a:t>name</a:t>
            </a:r>
            <a:r>
              <a:rPr lang="en-CA" dirty="0" smtClean="0"/>
              <a:t> </a:t>
            </a:r>
            <a:r>
              <a:rPr lang="en-US" dirty="0" smtClean="0"/>
              <a:t>and </a:t>
            </a:r>
            <a:r>
              <a:rPr lang="en-US" u="sng" dirty="0"/>
              <a:t>page/paragraph  or line number in brackets.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0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Quote Sandwich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/>
              <a:t>quotes need to be linked to your thoughts. 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can’t just ‘drop’ a quote into your writing; you have to neatly incorporate your quotes into your sentences.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</a:t>
            </a:r>
            <a:r>
              <a:rPr lang="en-US" dirty="0"/>
              <a:t>of this as a making a ‘Quote Sandwich’.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83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Quote Sandwich</a:t>
            </a:r>
            <a:endParaRPr lang="en-CA" dirty="0"/>
          </a:p>
        </p:txBody>
      </p:sp>
      <p:pic>
        <p:nvPicPr>
          <p:cNvPr id="4" name="Content Placeholder 3" descr="C:\Users\Bronwen\AppData\Local\Microsoft\Windows\Temporary Internet Files\Content.IE5\93SNSLWP\MC900233355[1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151391" cy="3463636"/>
          </a:xfrm>
          <a:prstGeom prst="rect">
            <a:avLst/>
          </a:prstGeom>
          <a:noFill/>
          <a:extLst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" y="1668657"/>
            <a:ext cx="2286000" cy="1366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entury Gothic"/>
                <a:ea typeface="Calibri"/>
                <a:cs typeface="Times New Roman"/>
              </a:rPr>
              <a:t>Bread</a:t>
            </a:r>
            <a:r>
              <a:rPr lang="en-US" sz="2400" dirty="0">
                <a:effectLst/>
                <a:latin typeface="Century Gothic"/>
                <a:ea typeface="Calibri"/>
                <a:cs typeface="Times New Roman"/>
              </a:rPr>
              <a:t>: Introduce the quote</a:t>
            </a:r>
            <a:endParaRPr lang="en-CA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80109" y="5495100"/>
            <a:ext cx="2028825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entury Gothic"/>
                <a:ea typeface="Calibri"/>
                <a:cs typeface="Times New Roman"/>
              </a:rPr>
              <a:t>Bread:</a:t>
            </a:r>
            <a:r>
              <a:rPr lang="en-US" sz="2400" dirty="0">
                <a:effectLst/>
                <a:latin typeface="Century Gothic"/>
                <a:ea typeface="Calibri"/>
                <a:cs typeface="Times New Roman"/>
              </a:rPr>
              <a:t> The explanation</a:t>
            </a:r>
            <a:endParaRPr lang="en-CA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98468" y="2377077"/>
            <a:ext cx="2028825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entury Gothic"/>
                <a:ea typeface="Calibri"/>
                <a:cs typeface="Times New Roman"/>
              </a:rPr>
              <a:t>Filling:</a:t>
            </a:r>
            <a:r>
              <a:rPr lang="en-US" sz="2400" dirty="0">
                <a:effectLst/>
                <a:latin typeface="Century Gothic"/>
                <a:ea typeface="Calibri"/>
                <a:cs typeface="Times New Roman"/>
              </a:rPr>
              <a:t> The quote</a:t>
            </a:r>
            <a:endParaRPr lang="en-CA" sz="24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2513301" y="2133600"/>
            <a:ext cx="1133475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6248400" y="3505200"/>
            <a:ext cx="1100137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1355147" y="4800600"/>
            <a:ext cx="990600" cy="585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 to Use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49900"/>
              </p:ext>
            </p:extLst>
          </p:nvPr>
        </p:nvGraphicFramePr>
        <p:xfrm>
          <a:off x="457200" y="1774825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1st Piece of Bread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Filling (quote)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Piece of Bread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(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Character’s name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says	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“. . . “	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reader can see that . . .</a:t>
                      </a:r>
                      <a:endParaRPr kumimoji="0" lang="en-CA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Character’s name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claims that 	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“. . .”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shows . . .</a:t>
                      </a:r>
                    </a:p>
                    <a:p>
                      <a:endParaRPr kumimoji="0"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Character’s name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is described as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“. . .” </a:t>
                      </a:r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demonstrates . . .</a:t>
                      </a:r>
                      <a:endParaRPr kumimoji="0" lang="en-CA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68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err="1">
                <a:solidFill>
                  <a:srgbClr val="FF0000"/>
                </a:solidFill>
              </a:rPr>
              <a:t>When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Felix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says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“I </a:t>
            </a:r>
            <a:r>
              <a:rPr lang="es-ES" dirty="0" err="1"/>
              <a:t>like</a:t>
            </a:r>
            <a:r>
              <a:rPr lang="es-ES" dirty="0"/>
              <a:t> to </a:t>
            </a:r>
            <a:r>
              <a:rPr lang="es-ES" dirty="0" err="1"/>
              <a:t>give</a:t>
            </a:r>
            <a:r>
              <a:rPr lang="es-ES" dirty="0"/>
              <a:t> James a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five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he’s</a:t>
            </a:r>
            <a:r>
              <a:rPr lang="es-ES" dirty="0"/>
              <a:t> </a:t>
            </a:r>
            <a:r>
              <a:rPr lang="es-ES" dirty="0" err="1"/>
              <a:t>feeling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,” </a:t>
            </a:r>
            <a:r>
              <a:rPr lang="es-ES" dirty="0" err="1">
                <a:solidFill>
                  <a:srgbClr val="00B050"/>
                </a:solidFill>
              </a:rPr>
              <a:t>the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reader</a:t>
            </a:r>
            <a:r>
              <a:rPr lang="es-ES" dirty="0">
                <a:solidFill>
                  <a:srgbClr val="00B050"/>
                </a:solidFill>
              </a:rPr>
              <a:t> can </a:t>
            </a:r>
            <a:r>
              <a:rPr lang="es-ES" dirty="0" err="1">
                <a:solidFill>
                  <a:srgbClr val="00B050"/>
                </a:solidFill>
              </a:rPr>
              <a:t>see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how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much</a:t>
            </a:r>
            <a:r>
              <a:rPr lang="es-ES" dirty="0">
                <a:solidFill>
                  <a:srgbClr val="00B050"/>
                </a:solidFill>
              </a:rPr>
              <a:t> he cares </a:t>
            </a:r>
            <a:r>
              <a:rPr lang="es-ES" dirty="0" err="1">
                <a:solidFill>
                  <a:srgbClr val="00B050"/>
                </a:solidFill>
              </a:rPr>
              <a:t>for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his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little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brother</a:t>
            </a:r>
            <a:r>
              <a:rPr lang="es-ES" dirty="0"/>
              <a:t> (Brown 2).</a:t>
            </a:r>
            <a:endParaRPr lang="en-CA" dirty="0"/>
          </a:p>
          <a:p>
            <a:pPr marL="118872" indent="0">
              <a:buNone/>
            </a:pPr>
            <a:r>
              <a:rPr lang="es-E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01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>
                <a:solidFill>
                  <a:srgbClr val="FF0000"/>
                </a:solidFill>
              </a:rPr>
              <a:t>Andrea </a:t>
            </a:r>
            <a:r>
              <a:rPr lang="es-ES" dirty="0" err="1">
                <a:solidFill>
                  <a:srgbClr val="FF0000"/>
                </a:solidFill>
              </a:rPr>
              <a:t>claims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that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“</a:t>
            </a:r>
            <a:r>
              <a:rPr lang="es-ES" dirty="0" err="1"/>
              <a:t>always</a:t>
            </a:r>
            <a:r>
              <a:rPr lang="es-ES" dirty="0"/>
              <a:t> </a:t>
            </a:r>
            <a:r>
              <a:rPr lang="es-ES" dirty="0" err="1"/>
              <a:t>needs</a:t>
            </a:r>
            <a:r>
              <a:rPr lang="es-ES" dirty="0"/>
              <a:t> to </a:t>
            </a:r>
            <a:r>
              <a:rPr lang="es-ES" dirty="0" err="1"/>
              <a:t>see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‘A’ grade” </a:t>
            </a:r>
            <a:r>
              <a:rPr lang="es-ES" dirty="0" err="1">
                <a:solidFill>
                  <a:srgbClr val="00B050"/>
                </a:solidFill>
              </a:rPr>
              <a:t>which</a:t>
            </a:r>
            <a:r>
              <a:rPr lang="es-ES" dirty="0">
                <a:solidFill>
                  <a:srgbClr val="00B050"/>
                </a:solidFill>
              </a:rPr>
              <a:t> shows </a:t>
            </a:r>
            <a:r>
              <a:rPr lang="es-ES" dirty="0" err="1">
                <a:solidFill>
                  <a:srgbClr val="00B050"/>
                </a:solidFill>
              </a:rPr>
              <a:t>she</a:t>
            </a:r>
            <a:r>
              <a:rPr lang="es-ES" dirty="0">
                <a:solidFill>
                  <a:srgbClr val="00B050"/>
                </a:solidFill>
              </a:rPr>
              <a:t> sets </a:t>
            </a:r>
            <a:r>
              <a:rPr lang="es-ES" dirty="0" err="1">
                <a:solidFill>
                  <a:srgbClr val="00B050"/>
                </a:solidFill>
              </a:rPr>
              <a:t>high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expectations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for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herself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/>
              <a:t>(Johnson 6).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47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err="1">
                <a:solidFill>
                  <a:srgbClr val="FF0000"/>
                </a:solidFill>
              </a:rPr>
              <a:t>It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is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ironic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when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Charlotte’s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mother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tells</a:t>
            </a:r>
            <a:r>
              <a:rPr lang="es-ES" dirty="0">
                <a:solidFill>
                  <a:srgbClr val="FF0000"/>
                </a:solidFill>
              </a:rPr>
              <a:t> Charlotte to </a:t>
            </a:r>
            <a:r>
              <a:rPr lang="es-ES" dirty="0"/>
              <a:t>“</a:t>
            </a:r>
            <a:r>
              <a:rPr lang="es-ES" dirty="0" err="1"/>
              <a:t>grow</a:t>
            </a:r>
            <a:r>
              <a:rPr lang="es-ES" dirty="0"/>
              <a:t> up” </a:t>
            </a:r>
            <a:r>
              <a:rPr lang="es-ES" dirty="0" err="1">
                <a:solidFill>
                  <a:srgbClr val="00B050"/>
                </a:solidFill>
              </a:rPr>
              <a:t>during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her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grieving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for</a:t>
            </a:r>
            <a:r>
              <a:rPr lang="es-ES" dirty="0">
                <a:solidFill>
                  <a:srgbClr val="00B050"/>
                </a:solidFill>
              </a:rPr>
              <a:t> Miss </a:t>
            </a:r>
            <a:r>
              <a:rPr lang="es-ES" dirty="0" err="1">
                <a:solidFill>
                  <a:srgbClr val="00B050"/>
                </a:solidFill>
              </a:rPr>
              <a:t>Hancock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because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it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is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this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bereavement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err="1">
                <a:solidFill>
                  <a:srgbClr val="00B050"/>
                </a:solidFill>
              </a:rPr>
              <a:t>that</a:t>
            </a:r>
            <a:r>
              <a:rPr lang="es-ES" dirty="0">
                <a:solidFill>
                  <a:srgbClr val="00B050"/>
                </a:solidFill>
              </a:rPr>
              <a:t> causes Charlotte to </a:t>
            </a:r>
            <a:r>
              <a:rPr lang="es-ES" dirty="0" err="1" smtClean="0">
                <a:solidFill>
                  <a:srgbClr val="00B050"/>
                </a:solidFill>
              </a:rPr>
              <a:t>mature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/>
              <a:t>(Smith </a:t>
            </a:r>
            <a:r>
              <a:rPr lang="es-ES" dirty="0"/>
              <a:t>4).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30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533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The Quote Sandwich</vt:lpstr>
      <vt:lpstr>General Rules of Quotations</vt:lpstr>
      <vt:lpstr>General Rules of Quotations</vt:lpstr>
      <vt:lpstr>The Quote Sandwich</vt:lpstr>
      <vt:lpstr>The Quote Sandwich</vt:lpstr>
      <vt:lpstr>Stems to Use</vt:lpstr>
      <vt:lpstr>Examples</vt:lpstr>
      <vt:lpstr>Examples</vt:lpstr>
      <vt:lpstr>Examples</vt:lpstr>
      <vt:lpstr>Open-Faced Quote Sandwich</vt:lpstr>
      <vt:lpstr>Stems to Use</vt:lpstr>
      <vt:lpstr>Examples</vt:lpstr>
      <vt:lpstr>Examples</vt:lpstr>
      <vt:lpstr>Quick Reference Chart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Quote Sandwich</dc:title>
  <dc:creator>Bronwen</dc:creator>
  <cp:lastModifiedBy>Bronwen</cp:lastModifiedBy>
  <cp:revision>4</cp:revision>
  <dcterms:created xsi:type="dcterms:W3CDTF">2014-02-12T05:20:52Z</dcterms:created>
  <dcterms:modified xsi:type="dcterms:W3CDTF">2014-02-12T05:51:15Z</dcterms:modified>
</cp:coreProperties>
</file>