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77" r:id="rId3"/>
    <p:sldId id="279" r:id="rId4"/>
    <p:sldId id="280" r:id="rId5"/>
    <p:sldId id="281" r:id="rId6"/>
    <p:sldId id="264" r:id="rId7"/>
    <p:sldId id="266" r:id="rId8"/>
    <p:sldId id="267" r:id="rId9"/>
    <p:sldId id="275" r:id="rId10"/>
    <p:sldId id="268" r:id="rId11"/>
    <p:sldId id="269" r:id="rId12"/>
    <p:sldId id="274" r:id="rId13"/>
    <p:sldId id="270" r:id="rId14"/>
    <p:sldId id="271"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AA3869-FA93-433A-8DB3-04B1D8A2091A}" type="datetimeFigureOut">
              <a:rPr lang="en-US" smtClean="0"/>
              <a:t>4/10/2013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9CF42A-BE4C-4FBE-8380-CBBAEF515730}" type="slidenum">
              <a:rPr lang="en-US" smtClean="0"/>
              <a:t>‹#›</a:t>
            </a:fld>
            <a:endParaRPr lang="en-US"/>
          </a:p>
        </p:txBody>
      </p:sp>
    </p:spTree>
    <p:extLst>
      <p:ext uri="{BB962C8B-B14F-4D97-AF65-F5344CB8AC3E}">
        <p14:creationId xmlns:p14="http://schemas.microsoft.com/office/powerpoint/2010/main" val="2084457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B717BF2-CE24-415B-B8F0-0B54E988B6D4}" type="datetimeFigureOut">
              <a:rPr lang="en-US" smtClean="0"/>
              <a:t>4/10/2013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03488D6-874C-425D-86B8-F9DBE3BA478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717BF2-CE24-415B-B8F0-0B54E988B6D4}" type="datetimeFigureOut">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3488D6-874C-425D-86B8-F9DBE3BA478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B717BF2-CE24-415B-B8F0-0B54E988B6D4}" type="datetimeFigureOut">
              <a:rPr lang="en-US" smtClean="0"/>
              <a:t>4/10/2013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03488D6-874C-425D-86B8-F9DBE3BA478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B717BF2-CE24-415B-B8F0-0B54E988B6D4}" type="datetimeFigureOut">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03488D6-874C-425D-86B8-F9DBE3BA4786}"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B717BF2-CE24-415B-B8F0-0B54E988B6D4}" type="datetimeFigureOut">
              <a:rPr lang="en-US" smtClean="0"/>
              <a:t>4/10/2013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03488D6-874C-425D-86B8-F9DBE3BA4786}"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B717BF2-CE24-415B-B8F0-0B54E988B6D4}" type="datetimeFigureOut">
              <a:rPr lang="en-US" smtClean="0"/>
              <a:t>4/10/2013</a:t>
            </a:fld>
            <a:endParaRPr lang="en-US"/>
          </a:p>
        </p:txBody>
      </p:sp>
      <p:sp>
        <p:nvSpPr>
          <p:cNvPr id="10" name="Slide Number Placeholder 9"/>
          <p:cNvSpPr>
            <a:spLocks noGrp="1"/>
          </p:cNvSpPr>
          <p:nvPr>
            <p:ph type="sldNum" sz="quarter" idx="16"/>
          </p:nvPr>
        </p:nvSpPr>
        <p:spPr/>
        <p:txBody>
          <a:bodyPr rtlCol="0"/>
          <a:lstStyle/>
          <a:p>
            <a:fld id="{A03488D6-874C-425D-86B8-F9DBE3BA4786}"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B717BF2-CE24-415B-B8F0-0B54E988B6D4}" type="datetimeFigureOut">
              <a:rPr lang="en-US" smtClean="0"/>
              <a:t>4/10/2013</a:t>
            </a:fld>
            <a:endParaRPr lang="en-US"/>
          </a:p>
        </p:txBody>
      </p:sp>
      <p:sp>
        <p:nvSpPr>
          <p:cNvPr id="12" name="Slide Number Placeholder 11"/>
          <p:cNvSpPr>
            <a:spLocks noGrp="1"/>
          </p:cNvSpPr>
          <p:nvPr>
            <p:ph type="sldNum" sz="quarter" idx="16"/>
          </p:nvPr>
        </p:nvSpPr>
        <p:spPr/>
        <p:txBody>
          <a:bodyPr rtlCol="0"/>
          <a:lstStyle/>
          <a:p>
            <a:fld id="{A03488D6-874C-425D-86B8-F9DBE3BA4786}"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B717BF2-CE24-415B-B8F0-0B54E988B6D4}" type="datetimeFigureOut">
              <a:rPr lang="en-US" smtClean="0"/>
              <a:t>4/10/2013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03488D6-874C-425D-86B8-F9DBE3BA478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717BF2-CE24-415B-B8F0-0B54E988B6D4}" type="datetimeFigureOut">
              <a:rPr lang="en-US" smtClean="0"/>
              <a:t>4/10/2013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03488D6-874C-425D-86B8-F9DBE3BA478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B717BF2-CE24-415B-B8F0-0B54E988B6D4}" type="datetimeFigureOut">
              <a:rPr lang="en-US" smtClean="0"/>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03488D6-874C-425D-86B8-F9DBE3BA4786}"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B717BF2-CE24-415B-B8F0-0B54E988B6D4}" type="datetimeFigureOut">
              <a:rPr lang="en-US" smtClean="0"/>
              <a:t>4/10/2013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03488D6-874C-425D-86B8-F9DBE3BA4786}"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B717BF2-CE24-415B-B8F0-0B54E988B6D4}" type="datetimeFigureOut">
              <a:rPr lang="en-US" smtClean="0"/>
              <a:t>4/10/2013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03488D6-874C-425D-86B8-F9DBE3BA478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Importance of Being Earnest</a:t>
            </a:r>
            <a:endParaRPr lang="en-US" dirty="0"/>
          </a:p>
        </p:txBody>
      </p:sp>
      <p:sp>
        <p:nvSpPr>
          <p:cNvPr id="3" name="Subtitle 2"/>
          <p:cNvSpPr>
            <a:spLocks noGrp="1"/>
          </p:cNvSpPr>
          <p:nvPr>
            <p:ph type="subTitle" idx="1"/>
          </p:nvPr>
        </p:nvSpPr>
        <p:spPr/>
        <p:txBody>
          <a:bodyPr/>
          <a:lstStyle/>
          <a:p>
            <a:r>
              <a:rPr lang="en-US" dirty="0" smtClean="0"/>
              <a:t>By Oscar Wilde</a:t>
            </a:r>
            <a:endParaRPr lang="en-US" dirty="0"/>
          </a:p>
        </p:txBody>
      </p:sp>
    </p:spTree>
    <p:extLst>
      <p:ext uri="{BB962C8B-B14F-4D97-AF65-F5344CB8AC3E}">
        <p14:creationId xmlns:p14="http://schemas.microsoft.com/office/powerpoint/2010/main" val="1813319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pPr marL="54864" fontAlgn="auto">
              <a:spcAft>
                <a:spcPts val="0"/>
              </a:spcAft>
              <a:defRPr/>
            </a:pPr>
            <a:r>
              <a:rPr lang="en-US" dirty="0" smtClean="0">
                <a:solidFill>
                  <a:schemeClr val="tx2">
                    <a:tint val="100000"/>
                    <a:shade val="90000"/>
                    <a:satMod val="250000"/>
                    <a:alpha val="100000"/>
                  </a:schemeClr>
                </a:solidFill>
              </a:rPr>
              <a:t>The Comedic Ladder</a:t>
            </a:r>
            <a:endParaRPr lang="en-US" dirty="0">
              <a:solidFill>
                <a:schemeClr val="tx2">
                  <a:tint val="100000"/>
                  <a:shade val="90000"/>
                  <a:satMod val="250000"/>
                  <a:alpha val="100000"/>
                </a:schemeClr>
              </a:solidFill>
            </a:endParaRPr>
          </a:p>
        </p:txBody>
      </p:sp>
      <p:sp>
        <p:nvSpPr>
          <p:cNvPr id="27651" name="Rectangle 3"/>
          <p:cNvSpPr>
            <a:spLocks noGrp="1" noChangeArrowheads="1"/>
          </p:cNvSpPr>
          <p:nvPr>
            <p:ph idx="1"/>
          </p:nvPr>
        </p:nvSpPr>
        <p:spPr/>
        <p:txBody>
          <a:bodyPr/>
          <a:lstStyle/>
          <a:p>
            <a:r>
              <a:rPr lang="en-US" b="1" dirty="0" smtClean="0"/>
              <a:t>Comedy of Ideas (high comedy)</a:t>
            </a:r>
          </a:p>
          <a:p>
            <a:pPr lvl="2"/>
            <a:r>
              <a:rPr lang="en-US" dirty="0" smtClean="0"/>
              <a:t>Characters argue about ideas like politics, religion, sex, marriage.</a:t>
            </a:r>
          </a:p>
          <a:p>
            <a:pPr lvl="2"/>
            <a:r>
              <a:rPr lang="en-US" dirty="0" smtClean="0"/>
              <a:t>They use wit, their clever language to mock their opponent in an argument.</a:t>
            </a:r>
          </a:p>
          <a:p>
            <a:pPr lvl="2"/>
            <a:r>
              <a:rPr lang="en-US" dirty="0" smtClean="0"/>
              <a:t>This is a subtle way to satirize people and institutions like political parties, governments, churches, war, and marriage.</a:t>
            </a:r>
          </a:p>
          <a:p>
            <a:pPr lvl="2"/>
            <a:r>
              <a:rPr lang="en-US" dirty="0" smtClean="0"/>
              <a:t>Ex. </a:t>
            </a:r>
            <a:r>
              <a:rPr lang="en-US" i="1" dirty="0" smtClean="0"/>
              <a:t>M*A*S*H</a:t>
            </a:r>
            <a:r>
              <a:rPr lang="en-US" dirty="0" smtClean="0"/>
              <a:t>, </a:t>
            </a:r>
            <a:r>
              <a:rPr lang="en-US" i="1" dirty="0" smtClean="0"/>
              <a:t>Monty Python</a:t>
            </a:r>
            <a:r>
              <a:rPr lang="en-US" dirty="0" smtClean="0"/>
              <a:t>, </a:t>
            </a:r>
            <a:r>
              <a:rPr lang="en-US" i="1" dirty="0" smtClean="0"/>
              <a:t>The Simpsons</a:t>
            </a:r>
          </a:p>
          <a:p>
            <a:pPr lvl="2"/>
            <a:endParaRPr lang="en-US" dirty="0" smtClean="0"/>
          </a:p>
        </p:txBody>
      </p:sp>
    </p:spTree>
    <p:extLst>
      <p:ext uri="{BB962C8B-B14F-4D97-AF65-F5344CB8AC3E}">
        <p14:creationId xmlns:p14="http://schemas.microsoft.com/office/powerpoint/2010/main" val="1396210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pPr marL="54864" fontAlgn="auto">
              <a:spcAft>
                <a:spcPts val="0"/>
              </a:spcAft>
              <a:defRPr/>
            </a:pPr>
            <a:r>
              <a:rPr lang="en-US" dirty="0" smtClean="0">
                <a:solidFill>
                  <a:schemeClr val="tx2">
                    <a:tint val="100000"/>
                    <a:shade val="90000"/>
                    <a:satMod val="250000"/>
                    <a:alpha val="100000"/>
                  </a:schemeClr>
                </a:solidFill>
              </a:rPr>
              <a:t>The Comedic Ladder</a:t>
            </a:r>
            <a:endParaRPr lang="en-US" dirty="0">
              <a:solidFill>
                <a:schemeClr val="tx2">
                  <a:tint val="100000"/>
                  <a:shade val="90000"/>
                  <a:satMod val="250000"/>
                  <a:alpha val="100000"/>
                </a:schemeClr>
              </a:solidFill>
            </a:endParaRPr>
          </a:p>
        </p:txBody>
      </p:sp>
      <p:sp>
        <p:nvSpPr>
          <p:cNvPr id="28675" name="Rectangle 3"/>
          <p:cNvSpPr>
            <a:spLocks noGrp="1" noChangeArrowheads="1"/>
          </p:cNvSpPr>
          <p:nvPr>
            <p:ph idx="1"/>
          </p:nvPr>
        </p:nvSpPr>
        <p:spPr/>
        <p:txBody>
          <a:bodyPr/>
          <a:lstStyle/>
          <a:p>
            <a:r>
              <a:rPr lang="en-US" sz="2800" b="1" dirty="0" smtClean="0"/>
              <a:t>Comedy of Manners (high comedy)</a:t>
            </a:r>
          </a:p>
          <a:p>
            <a:pPr lvl="1"/>
            <a:r>
              <a:rPr lang="en-US" sz="2400" dirty="0" smtClean="0"/>
              <a:t>The plot focuses on amorous intrigues among the upper classes.</a:t>
            </a:r>
          </a:p>
          <a:p>
            <a:pPr lvl="1"/>
            <a:r>
              <a:rPr lang="en-US" sz="2400" dirty="0" smtClean="0"/>
              <a:t>The dialogue focuses on witty language.  Clever speech, insults and “put-downs” are traded between characters.</a:t>
            </a:r>
          </a:p>
          <a:p>
            <a:pPr lvl="1"/>
            <a:r>
              <a:rPr lang="en-US" sz="2400" dirty="0" smtClean="0"/>
              <a:t>Society is often made up of cliques that are exclusive with certain groups as the </a:t>
            </a:r>
            <a:r>
              <a:rPr lang="en-US" sz="2400" dirty="0" smtClean="0"/>
              <a:t>in-crowd (</a:t>
            </a:r>
            <a:r>
              <a:rPr lang="en-US" sz="2400" i="1" dirty="0" smtClean="0"/>
              <a:t>the true wits</a:t>
            </a:r>
            <a:r>
              <a:rPr lang="en-US" sz="2400" dirty="0" smtClean="0"/>
              <a:t>), </a:t>
            </a:r>
            <a:r>
              <a:rPr lang="en-US" sz="2400" dirty="0" smtClean="0"/>
              <a:t>other groups (</a:t>
            </a:r>
            <a:r>
              <a:rPr lang="en-US" sz="2400" i="1" dirty="0" smtClean="0"/>
              <a:t>the would-be-wits</a:t>
            </a:r>
            <a:r>
              <a:rPr lang="en-US" sz="2400" dirty="0" smtClean="0"/>
              <a:t>, desiring to be part of the witty crowd) and some </a:t>
            </a:r>
            <a:r>
              <a:rPr lang="en-US" sz="2400" i="1" dirty="0" smtClean="0"/>
              <a:t>(the witless</a:t>
            </a:r>
            <a:r>
              <a:rPr lang="en-US" sz="2400" dirty="0" smtClean="0"/>
              <a:t>) on the outside.</a:t>
            </a:r>
          </a:p>
          <a:p>
            <a:pPr lvl="1"/>
            <a:r>
              <a:rPr lang="en-US" sz="2400" dirty="0" smtClean="0"/>
              <a:t>Ex. </a:t>
            </a:r>
            <a:r>
              <a:rPr lang="en-US" sz="2400" i="1" dirty="0" smtClean="0"/>
              <a:t>Cheers</a:t>
            </a:r>
            <a:r>
              <a:rPr lang="en-US" sz="2400" dirty="0" smtClean="0"/>
              <a:t>, </a:t>
            </a:r>
            <a:r>
              <a:rPr lang="en-US" sz="2400" i="1" dirty="0" err="1" smtClean="0"/>
              <a:t>Fraiser</a:t>
            </a:r>
            <a:r>
              <a:rPr lang="en-US" sz="2400" dirty="0" smtClean="0"/>
              <a:t>, </a:t>
            </a:r>
            <a:r>
              <a:rPr lang="en-US" sz="2400" i="1" dirty="0" smtClean="0"/>
              <a:t>Will and Grace</a:t>
            </a:r>
          </a:p>
          <a:p>
            <a:pPr lvl="1">
              <a:buFontTx/>
              <a:buNone/>
            </a:pPr>
            <a:endParaRPr lang="en-US" sz="2400" dirty="0" smtClean="0"/>
          </a:p>
        </p:txBody>
      </p:sp>
    </p:spTree>
    <p:extLst>
      <p:ext uri="{BB962C8B-B14F-4D97-AF65-F5344CB8AC3E}">
        <p14:creationId xmlns:p14="http://schemas.microsoft.com/office/powerpoint/2010/main" val="1010209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6" name="Rectangle 10"/>
          <p:cNvSpPr>
            <a:spLocks noGrp="1" noChangeArrowheads="1"/>
          </p:cNvSpPr>
          <p:nvPr>
            <p:ph type="title"/>
          </p:nvPr>
        </p:nvSpPr>
        <p:spPr/>
        <p:txBody>
          <a:bodyPr/>
          <a:lstStyle/>
          <a:p>
            <a:endParaRPr lang="en-US"/>
          </a:p>
        </p:txBody>
      </p:sp>
      <p:sp>
        <p:nvSpPr>
          <p:cNvPr id="116742" name="Rectangle 6"/>
          <p:cNvSpPr>
            <a:spLocks noChangeArrowheads="1"/>
          </p:cNvSpPr>
          <p:nvPr/>
        </p:nvSpPr>
        <p:spPr bwMode="auto">
          <a:xfrm>
            <a:off x="0" y="304800"/>
            <a:ext cx="9144000" cy="6553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116744"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16745" name="Object 9"/>
          <p:cNvGraphicFramePr>
            <a:graphicFrameLocks noGrp="1" noChangeAspect="1"/>
          </p:cNvGraphicFramePr>
          <p:nvPr>
            <p:ph idx="1"/>
          </p:nvPr>
        </p:nvGraphicFramePr>
        <p:xfrm>
          <a:off x="381000" y="304800"/>
          <a:ext cx="8610600" cy="6553200"/>
        </p:xfrm>
        <a:graphic>
          <a:graphicData uri="http://schemas.openxmlformats.org/presentationml/2006/ole">
            <mc:AlternateContent xmlns:mc="http://schemas.openxmlformats.org/markup-compatibility/2006">
              <mc:Choice xmlns:v="urn:schemas-microsoft-com:vml" Requires="v">
                <p:oleObj spid="_x0000_s1028" r:id="rId3" imgW="4572000" imgH="2743200" progId="MSDraw.Drawing.8.2">
                  <p:embed/>
                </p:oleObj>
              </mc:Choice>
              <mc:Fallback>
                <p:oleObj r:id="rId3" imgW="4572000" imgH="2743200" progId="MSDraw.Drawing.8.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04800"/>
                        <a:ext cx="8610600" cy="655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9752705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pPr marL="54864" fontAlgn="auto">
              <a:spcAft>
                <a:spcPts val="0"/>
              </a:spcAft>
              <a:defRPr/>
            </a:pPr>
            <a:r>
              <a:rPr lang="en-US" dirty="0" smtClean="0">
                <a:solidFill>
                  <a:schemeClr val="tx2">
                    <a:tint val="100000"/>
                    <a:shade val="90000"/>
                    <a:satMod val="250000"/>
                    <a:alpha val="100000"/>
                  </a:schemeClr>
                </a:solidFill>
              </a:rPr>
              <a:t>The Comedic Ladder</a:t>
            </a:r>
            <a:endParaRPr lang="en-US" dirty="0">
              <a:solidFill>
                <a:schemeClr val="tx2">
                  <a:tint val="100000"/>
                  <a:shade val="90000"/>
                  <a:satMod val="250000"/>
                  <a:alpha val="100000"/>
                </a:schemeClr>
              </a:solidFill>
            </a:endParaRPr>
          </a:p>
        </p:txBody>
      </p:sp>
      <p:sp>
        <p:nvSpPr>
          <p:cNvPr id="29699" name="Rectangle 3"/>
          <p:cNvSpPr>
            <a:spLocks noGrp="1" noChangeArrowheads="1"/>
          </p:cNvSpPr>
          <p:nvPr>
            <p:ph idx="1"/>
          </p:nvPr>
        </p:nvSpPr>
        <p:spPr/>
        <p:txBody>
          <a:bodyPr/>
          <a:lstStyle/>
          <a:p>
            <a:r>
              <a:rPr lang="en-US" b="1" dirty="0" smtClean="0"/>
              <a:t>Farce </a:t>
            </a:r>
            <a:r>
              <a:rPr lang="en-US" dirty="0" smtClean="0"/>
              <a:t>(can be combination of high/low)</a:t>
            </a:r>
          </a:p>
          <a:p>
            <a:pPr lvl="1"/>
            <a:r>
              <a:rPr lang="en-US" dirty="0" smtClean="0"/>
              <a:t>The plot is full of coincidences, </a:t>
            </a:r>
            <a:r>
              <a:rPr lang="en-US" dirty="0" err="1" smtClean="0"/>
              <a:t>mistimings</a:t>
            </a:r>
            <a:r>
              <a:rPr lang="en-US" dirty="0" smtClean="0"/>
              <a:t>, mistaken identities.</a:t>
            </a:r>
          </a:p>
          <a:p>
            <a:pPr lvl="1"/>
            <a:r>
              <a:rPr lang="en-US" dirty="0" smtClean="0"/>
              <a:t>Characters are puppets of fate – </a:t>
            </a:r>
          </a:p>
          <a:p>
            <a:pPr lvl="2"/>
            <a:r>
              <a:rPr lang="en-US" dirty="0" smtClean="0"/>
              <a:t>they are twins separated at birth, unhappy matches made by overbearing parents, alliances complicated by money or birth, and happy endings</a:t>
            </a:r>
          </a:p>
          <a:p>
            <a:pPr lvl="1"/>
            <a:r>
              <a:rPr lang="en-US" dirty="0" smtClean="0"/>
              <a:t>Ex. </a:t>
            </a:r>
            <a:r>
              <a:rPr lang="en-US" i="1" dirty="0" smtClean="0"/>
              <a:t>Seinfeld</a:t>
            </a:r>
            <a:r>
              <a:rPr lang="en-US" dirty="0" smtClean="0"/>
              <a:t>, </a:t>
            </a:r>
            <a:r>
              <a:rPr lang="en-US" i="1" dirty="0" smtClean="0"/>
              <a:t>That 70’s show</a:t>
            </a:r>
            <a:r>
              <a:rPr lang="en-US" dirty="0" smtClean="0"/>
              <a:t>, </a:t>
            </a:r>
            <a:r>
              <a:rPr lang="en-US" i="1" dirty="0" smtClean="0"/>
              <a:t>Austin Powers</a:t>
            </a:r>
          </a:p>
          <a:p>
            <a:pPr lvl="1"/>
            <a:endParaRPr lang="en-US" dirty="0" smtClean="0"/>
          </a:p>
          <a:p>
            <a:endParaRPr lang="en-US" dirty="0" smtClean="0"/>
          </a:p>
        </p:txBody>
      </p:sp>
    </p:spTree>
    <p:extLst>
      <p:ext uri="{BB962C8B-B14F-4D97-AF65-F5344CB8AC3E}">
        <p14:creationId xmlns:p14="http://schemas.microsoft.com/office/powerpoint/2010/main" val="2197460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lstStyle/>
          <a:p>
            <a:pPr marL="54864" fontAlgn="auto">
              <a:spcAft>
                <a:spcPts val="0"/>
              </a:spcAft>
              <a:defRPr/>
            </a:pPr>
            <a:r>
              <a:rPr lang="en-US" dirty="0" smtClean="0">
                <a:solidFill>
                  <a:schemeClr val="tx2">
                    <a:tint val="100000"/>
                    <a:shade val="90000"/>
                    <a:satMod val="250000"/>
                    <a:alpha val="100000"/>
                  </a:schemeClr>
                </a:solidFill>
              </a:rPr>
              <a:t>The Comedic Ladder</a:t>
            </a:r>
            <a:endParaRPr lang="en-US" dirty="0">
              <a:solidFill>
                <a:schemeClr val="tx2">
                  <a:tint val="100000"/>
                  <a:shade val="90000"/>
                  <a:satMod val="250000"/>
                  <a:alpha val="100000"/>
                </a:schemeClr>
              </a:solidFill>
            </a:endParaRPr>
          </a:p>
        </p:txBody>
      </p:sp>
      <p:sp>
        <p:nvSpPr>
          <p:cNvPr id="30723" name="Rectangle 3"/>
          <p:cNvSpPr>
            <a:spLocks noGrp="1" noChangeArrowheads="1"/>
          </p:cNvSpPr>
          <p:nvPr>
            <p:ph idx="1"/>
          </p:nvPr>
        </p:nvSpPr>
        <p:spPr/>
        <p:txBody>
          <a:bodyPr/>
          <a:lstStyle/>
          <a:p>
            <a:r>
              <a:rPr lang="en-US" sz="2800" b="1" dirty="0" smtClean="0"/>
              <a:t>Low Comedy</a:t>
            </a:r>
          </a:p>
          <a:p>
            <a:pPr lvl="1"/>
            <a:r>
              <a:rPr lang="en-US" sz="2400" dirty="0" smtClean="0"/>
              <a:t>Subjects of the humor consists of dirty jokes, dirty gestures, sex, and elimination</a:t>
            </a:r>
          </a:p>
          <a:p>
            <a:pPr lvl="1"/>
            <a:r>
              <a:rPr lang="en-US" sz="2400" dirty="0" smtClean="0"/>
              <a:t>The extremes of humor range from exaggeration to understatement with a focus on the physical like long noses, cross eyes, humped back and deformities. </a:t>
            </a:r>
          </a:p>
          <a:p>
            <a:pPr lvl="1"/>
            <a:r>
              <a:rPr lang="en-US" sz="2400" dirty="0" smtClean="0"/>
              <a:t>The physical actions revolve around slapstick, loud noises, physical mishaps, collisions – all part of the humor of man encountering an uncooperative universe.</a:t>
            </a:r>
          </a:p>
          <a:p>
            <a:pPr lvl="1"/>
            <a:r>
              <a:rPr lang="en-US" sz="2400" dirty="0" smtClean="0"/>
              <a:t>Ex. </a:t>
            </a:r>
            <a:r>
              <a:rPr lang="en-US" sz="2400" i="1" dirty="0" smtClean="0"/>
              <a:t>Dumb and Dumber</a:t>
            </a:r>
            <a:r>
              <a:rPr lang="en-US" sz="2400" dirty="0" smtClean="0"/>
              <a:t>, </a:t>
            </a:r>
            <a:r>
              <a:rPr lang="en-US" sz="2400" i="1" dirty="0" smtClean="0"/>
              <a:t>Beavis and Butthead</a:t>
            </a:r>
            <a:r>
              <a:rPr lang="en-US" sz="2400" dirty="0" smtClean="0"/>
              <a:t>, </a:t>
            </a:r>
            <a:r>
              <a:rPr lang="en-US" sz="2400" i="1" dirty="0" smtClean="0"/>
              <a:t>Roxanne</a:t>
            </a:r>
          </a:p>
          <a:p>
            <a:endParaRPr lang="en-US" sz="2800" dirty="0" smtClean="0"/>
          </a:p>
        </p:txBody>
      </p:sp>
    </p:spTree>
    <p:extLst>
      <p:ext uri="{BB962C8B-B14F-4D97-AF65-F5344CB8AC3E}">
        <p14:creationId xmlns:p14="http://schemas.microsoft.com/office/powerpoint/2010/main" val="3948239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In groups of 4, discuss the four rungs of the comedic ladder and provide specific examples of each type of comedy as found in television shows, films, or literature.</a:t>
            </a:r>
          </a:p>
          <a:p>
            <a:endParaRPr lang="en-US" dirty="0"/>
          </a:p>
          <a:p>
            <a:r>
              <a:rPr lang="en-US" dirty="0" smtClean="0"/>
              <a:t>Be prepared to share and support your choices.</a:t>
            </a:r>
          </a:p>
          <a:p>
            <a:endParaRPr lang="en-US" dirty="0"/>
          </a:p>
          <a:p>
            <a:r>
              <a:rPr lang="en-US" dirty="0" smtClean="0"/>
              <a:t>Remember, often comedy types are combined for entertainment. Try to find examples </a:t>
            </a:r>
            <a:r>
              <a:rPr lang="en-US" smtClean="0"/>
              <a:t>that </a:t>
            </a:r>
            <a:r>
              <a:rPr lang="en-US" smtClean="0"/>
              <a:t>clearly </a:t>
            </a:r>
            <a:r>
              <a:rPr lang="en-US" dirty="0" smtClean="0"/>
              <a:t>show the characteristics of one type of comedy. </a:t>
            </a:r>
            <a:endParaRPr lang="en-US" dirty="0"/>
          </a:p>
        </p:txBody>
      </p:sp>
    </p:spTree>
    <p:extLst>
      <p:ext uri="{BB962C8B-B14F-4D97-AF65-F5344CB8AC3E}">
        <p14:creationId xmlns:p14="http://schemas.microsoft.com/office/powerpoint/2010/main" val="2547980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Questions:</a:t>
            </a:r>
          </a:p>
        </p:txBody>
      </p:sp>
      <p:sp>
        <p:nvSpPr>
          <p:cNvPr id="90115" name="Rectangle 3"/>
          <p:cNvSpPr>
            <a:spLocks noGrp="1" noChangeArrowheads="1"/>
          </p:cNvSpPr>
          <p:nvPr>
            <p:ph type="body" idx="1"/>
          </p:nvPr>
        </p:nvSpPr>
        <p:spPr/>
        <p:txBody>
          <a:bodyPr/>
          <a:lstStyle/>
          <a:p>
            <a:pPr marL="609600" indent="-609600">
              <a:lnSpc>
                <a:spcPct val="90000"/>
              </a:lnSpc>
              <a:buFont typeface="Wingdings" pitchFamily="2" charset="2"/>
              <a:buAutoNum type="arabicPeriod"/>
            </a:pPr>
            <a:r>
              <a:rPr lang="en-US"/>
              <a:t>What is your definition of comedy? </a:t>
            </a:r>
          </a:p>
          <a:p>
            <a:pPr marL="609600" indent="-609600">
              <a:lnSpc>
                <a:spcPct val="90000"/>
              </a:lnSpc>
              <a:buFont typeface="Wingdings" pitchFamily="2" charset="2"/>
              <a:buAutoNum type="arabicPeriod"/>
            </a:pPr>
            <a:r>
              <a:rPr lang="en-US"/>
              <a:t>What makes you laugh?</a:t>
            </a:r>
          </a:p>
          <a:p>
            <a:pPr marL="609600" indent="-609600">
              <a:lnSpc>
                <a:spcPct val="90000"/>
              </a:lnSpc>
              <a:buFont typeface="Wingdings" pitchFamily="2" charset="2"/>
              <a:buAutoNum type="arabicPeriod"/>
            </a:pPr>
            <a:r>
              <a:rPr lang="en-US"/>
              <a:t>Why is it funny?</a:t>
            </a:r>
          </a:p>
          <a:p>
            <a:pPr marL="609600" indent="-609600">
              <a:lnSpc>
                <a:spcPct val="90000"/>
              </a:lnSpc>
              <a:buFont typeface="Wingdings" pitchFamily="2" charset="2"/>
              <a:buAutoNum type="arabicPeriod"/>
            </a:pPr>
            <a:r>
              <a:rPr lang="en-US"/>
              <a:t>What are some funny things you have heard, seen, watched lately?</a:t>
            </a:r>
          </a:p>
          <a:p>
            <a:pPr marL="609600" indent="-609600">
              <a:lnSpc>
                <a:spcPct val="90000"/>
              </a:lnSpc>
              <a:buFont typeface="Wingdings" pitchFamily="2" charset="2"/>
              <a:buAutoNum type="arabicPeriod"/>
            </a:pPr>
            <a:r>
              <a:rPr lang="en-US"/>
              <a:t>What is the purpose of comedy?</a:t>
            </a:r>
          </a:p>
          <a:p>
            <a:pPr marL="609600" indent="-609600">
              <a:lnSpc>
                <a:spcPct val="90000"/>
              </a:lnSpc>
              <a:buFont typeface="Wingdings" pitchFamily="2" charset="2"/>
              <a:buAutoNum type="arabicPeriod"/>
            </a:pPr>
            <a:r>
              <a:rPr lang="en-US"/>
              <a:t>Is there anything we should not make fun of? Why?</a:t>
            </a:r>
          </a:p>
        </p:txBody>
      </p:sp>
    </p:spTree>
    <p:extLst>
      <p:ext uri="{BB962C8B-B14F-4D97-AF65-F5344CB8AC3E}">
        <p14:creationId xmlns:p14="http://schemas.microsoft.com/office/powerpoint/2010/main" val="28832737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Francis Bacon said…</a:t>
            </a:r>
            <a:endParaRPr lang="en-US" dirty="0"/>
          </a:p>
        </p:txBody>
      </p:sp>
      <p:sp>
        <p:nvSpPr>
          <p:cNvPr id="3" name="Content Placeholder 2"/>
          <p:cNvSpPr>
            <a:spLocks noGrp="1"/>
          </p:cNvSpPr>
          <p:nvPr>
            <p:ph sz="quarter" idx="1"/>
          </p:nvPr>
        </p:nvSpPr>
        <p:spPr/>
        <p:txBody>
          <a:bodyPr/>
          <a:lstStyle/>
          <a:p>
            <a:r>
              <a:rPr lang="en-US" sz="3200" dirty="0"/>
              <a:t>“Imagination was given to man to compensate him for what he is not; a sense of humor to console him for what he is</a:t>
            </a:r>
            <a:r>
              <a:rPr lang="en-US" sz="3200" dirty="0" smtClean="0"/>
              <a:t>.”</a:t>
            </a:r>
          </a:p>
          <a:p>
            <a:pPr lvl="1"/>
            <a:r>
              <a:rPr lang="en-US" dirty="0" smtClean="0"/>
              <a:t>~</a:t>
            </a:r>
            <a:r>
              <a:rPr lang="en-US" dirty="0"/>
              <a:t>Francis Bacon (1561 – 1626)</a:t>
            </a:r>
          </a:p>
          <a:p>
            <a:pPr lvl="1"/>
            <a:endParaRPr lang="en-US" dirty="0"/>
          </a:p>
        </p:txBody>
      </p:sp>
    </p:spTree>
    <p:extLst>
      <p:ext uri="{BB962C8B-B14F-4D97-AF65-F5344CB8AC3E}">
        <p14:creationId xmlns:p14="http://schemas.microsoft.com/office/powerpoint/2010/main" val="1682573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Eric Idle said…</a:t>
            </a:r>
            <a:endParaRPr lang="en-US" dirty="0"/>
          </a:p>
        </p:txBody>
      </p:sp>
      <p:sp>
        <p:nvSpPr>
          <p:cNvPr id="3" name="Content Placeholder 2"/>
          <p:cNvSpPr>
            <a:spLocks noGrp="1"/>
          </p:cNvSpPr>
          <p:nvPr>
            <p:ph sz="quarter" idx="1"/>
          </p:nvPr>
        </p:nvSpPr>
        <p:spPr/>
        <p:txBody>
          <a:bodyPr>
            <a:normAutofit fontScale="85000" lnSpcReduction="20000"/>
          </a:bodyPr>
          <a:lstStyle/>
          <a:p>
            <a:r>
              <a:rPr lang="en-US" sz="3200" dirty="0"/>
              <a:t>“At least one way of measuring the freedom of any society is the amount of comedy that is permitted, and clearly a healthy society permits more satirical comment than a repressive, so that if comedy is to function in someway as a safety release then in must obviously deal with these taboo areas. This is part of the responsibility we accord our licensed jesters, that nothing be excused the searching light of comedy. If anything can survive the probe of </a:t>
            </a:r>
            <a:r>
              <a:rPr lang="en-US" sz="3200" dirty="0" err="1"/>
              <a:t>humour</a:t>
            </a:r>
            <a:r>
              <a:rPr lang="en-US" sz="3200" dirty="0"/>
              <a:t> it is clearly of value, and conversely all groups who claim immunity from laughter are claiming special privileges which should not be granted</a:t>
            </a:r>
            <a:r>
              <a:rPr lang="en-US" sz="3200" dirty="0" smtClean="0"/>
              <a:t>.”</a:t>
            </a:r>
          </a:p>
          <a:p>
            <a:pPr lvl="1"/>
            <a:r>
              <a:rPr lang="en-US" dirty="0" smtClean="0"/>
              <a:t>Commenting on Monty Python</a:t>
            </a:r>
            <a:endParaRPr lang="en-US" dirty="0"/>
          </a:p>
        </p:txBody>
      </p:sp>
    </p:spTree>
    <p:extLst>
      <p:ext uri="{BB962C8B-B14F-4D97-AF65-F5344CB8AC3E}">
        <p14:creationId xmlns:p14="http://schemas.microsoft.com/office/powerpoint/2010/main" val="1985900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Egypt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Egyptian satirist </a:t>
            </a:r>
            <a:r>
              <a:rPr lang="en-US" dirty="0" err="1" smtClean="0"/>
              <a:t>Bassem</a:t>
            </a:r>
            <a:r>
              <a:rPr lang="en-US" dirty="0" smtClean="0"/>
              <a:t> Youssef was recently arrested by the state.</a:t>
            </a:r>
          </a:p>
          <a:p>
            <a:endParaRPr lang="en-US" dirty="0"/>
          </a:p>
          <a:p>
            <a:r>
              <a:rPr lang="en-US" dirty="0" smtClean="0"/>
              <a:t>The order was to have him arrested and interrogated </a:t>
            </a:r>
            <a:r>
              <a:rPr lang="en-US" dirty="0"/>
              <a:t>over allegations he insulted Islam and President Mohammed </a:t>
            </a:r>
            <a:r>
              <a:rPr lang="en-US" dirty="0" err="1"/>
              <a:t>Morsi</a:t>
            </a:r>
            <a:r>
              <a:rPr lang="en-US" dirty="0"/>
              <a:t>, and spread false news with “the aim of disrupting public order</a:t>
            </a:r>
            <a:r>
              <a:rPr lang="en-US" dirty="0" smtClean="0"/>
              <a:t>.” –CBC news</a:t>
            </a:r>
          </a:p>
          <a:p>
            <a:endParaRPr lang="en-US" dirty="0"/>
          </a:p>
          <a:p>
            <a:r>
              <a:rPr lang="en-US" dirty="0" smtClean="0"/>
              <a:t>Was released on bail on Saturday.</a:t>
            </a:r>
            <a:endParaRPr lang="en-US" dirty="0"/>
          </a:p>
        </p:txBody>
      </p:sp>
    </p:spTree>
    <p:extLst>
      <p:ext uri="{BB962C8B-B14F-4D97-AF65-F5344CB8AC3E}">
        <p14:creationId xmlns:p14="http://schemas.microsoft.com/office/powerpoint/2010/main" val="1324773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pPr marL="54864" fontAlgn="auto">
              <a:spcAft>
                <a:spcPts val="0"/>
              </a:spcAft>
              <a:defRPr/>
            </a:pPr>
            <a:r>
              <a:rPr lang="en-US" dirty="0" smtClean="0">
                <a:solidFill>
                  <a:schemeClr val="tx2">
                    <a:tint val="100000"/>
                    <a:shade val="90000"/>
                    <a:satMod val="250000"/>
                    <a:alpha val="100000"/>
                  </a:schemeClr>
                </a:solidFill>
              </a:rPr>
              <a:t>The Play</a:t>
            </a:r>
            <a:endParaRPr lang="en-US" dirty="0">
              <a:solidFill>
                <a:schemeClr val="tx2">
                  <a:tint val="100000"/>
                  <a:shade val="90000"/>
                  <a:satMod val="250000"/>
                  <a:alpha val="100000"/>
                </a:schemeClr>
              </a:solidFill>
            </a:endParaRPr>
          </a:p>
        </p:txBody>
      </p:sp>
      <p:sp>
        <p:nvSpPr>
          <p:cNvPr id="22531" name="Rectangle 3"/>
          <p:cNvSpPr>
            <a:spLocks noGrp="1" noChangeArrowheads="1"/>
          </p:cNvSpPr>
          <p:nvPr>
            <p:ph idx="1"/>
          </p:nvPr>
        </p:nvSpPr>
        <p:spPr/>
        <p:txBody>
          <a:bodyPr/>
          <a:lstStyle/>
          <a:p>
            <a:pPr>
              <a:lnSpc>
                <a:spcPct val="90000"/>
              </a:lnSpc>
            </a:pPr>
            <a:r>
              <a:rPr lang="en-US" i="1" dirty="0" smtClean="0"/>
              <a:t>The Importance of Being Earnest</a:t>
            </a:r>
            <a:r>
              <a:rPr lang="en-US" dirty="0" smtClean="0"/>
              <a:t> (produced 1895)  is Wilde’s most famous comedy</a:t>
            </a:r>
          </a:p>
          <a:p>
            <a:pPr marL="0" indent="0">
              <a:lnSpc>
                <a:spcPct val="90000"/>
              </a:lnSpc>
              <a:buNone/>
            </a:pPr>
            <a:endParaRPr lang="en-US" dirty="0" smtClean="0"/>
          </a:p>
          <a:p>
            <a:pPr>
              <a:lnSpc>
                <a:spcPct val="90000"/>
              </a:lnSpc>
            </a:pPr>
            <a:r>
              <a:rPr lang="en-US" dirty="0" smtClean="0"/>
              <a:t>Complicated plot turns upon fortunes and misfortunes of two young upper-class Englishmen: </a:t>
            </a:r>
          </a:p>
          <a:p>
            <a:pPr lvl="1">
              <a:lnSpc>
                <a:spcPct val="90000"/>
              </a:lnSpc>
            </a:pPr>
            <a:r>
              <a:rPr lang="en-US" dirty="0" smtClean="0"/>
              <a:t>John </a:t>
            </a:r>
            <a:r>
              <a:rPr lang="en-US" dirty="0" err="1" smtClean="0"/>
              <a:t>Worthing</a:t>
            </a:r>
            <a:r>
              <a:rPr lang="en-US" dirty="0" smtClean="0"/>
              <a:t> and Algernon Moncrieff</a:t>
            </a:r>
          </a:p>
          <a:p>
            <a:pPr lvl="1">
              <a:lnSpc>
                <a:spcPct val="90000"/>
              </a:lnSpc>
            </a:pPr>
            <a:r>
              <a:rPr lang="en-US" dirty="0" smtClean="0"/>
              <a:t>Each lives a double life; creates another personality to escape tedious social/family obligations</a:t>
            </a:r>
          </a:p>
          <a:p>
            <a:pPr lvl="1">
              <a:lnSpc>
                <a:spcPct val="90000"/>
              </a:lnSpc>
              <a:buFontTx/>
              <a:buNone/>
            </a:pPr>
            <a:endParaRPr lang="en-US" dirty="0" smtClean="0"/>
          </a:p>
        </p:txBody>
      </p:sp>
    </p:spTree>
    <p:extLst>
      <p:ext uri="{BB962C8B-B14F-4D97-AF65-F5344CB8AC3E}">
        <p14:creationId xmlns:p14="http://schemas.microsoft.com/office/powerpoint/2010/main" val="2529276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531">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pPr marL="54864" fontAlgn="auto">
              <a:spcAft>
                <a:spcPts val="0"/>
              </a:spcAft>
              <a:defRPr/>
            </a:pPr>
            <a:r>
              <a:rPr lang="en-US" dirty="0" smtClean="0">
                <a:solidFill>
                  <a:schemeClr val="tx2">
                    <a:tint val="100000"/>
                    <a:shade val="90000"/>
                    <a:satMod val="250000"/>
                    <a:alpha val="100000"/>
                  </a:schemeClr>
                </a:solidFill>
              </a:rPr>
              <a:t>Literary Devices</a:t>
            </a:r>
            <a:endParaRPr lang="en-US" dirty="0">
              <a:solidFill>
                <a:schemeClr val="tx2">
                  <a:tint val="100000"/>
                  <a:shade val="90000"/>
                  <a:satMod val="250000"/>
                  <a:alpha val="100000"/>
                </a:schemeClr>
              </a:solidFill>
            </a:endParaRPr>
          </a:p>
        </p:txBody>
      </p:sp>
      <p:sp>
        <p:nvSpPr>
          <p:cNvPr id="25603" name="Rectangle 3"/>
          <p:cNvSpPr>
            <a:spLocks noGrp="1" noChangeArrowheads="1"/>
          </p:cNvSpPr>
          <p:nvPr>
            <p:ph idx="1"/>
          </p:nvPr>
        </p:nvSpPr>
        <p:spPr/>
        <p:txBody>
          <a:bodyPr/>
          <a:lstStyle/>
          <a:p>
            <a:r>
              <a:rPr lang="en-US" i="1" dirty="0" smtClean="0"/>
              <a:t>The Importance of Being Earnest</a:t>
            </a:r>
            <a:r>
              <a:rPr lang="en-US" dirty="0" smtClean="0"/>
              <a:t> uses the following literary devices:</a:t>
            </a:r>
          </a:p>
          <a:p>
            <a:pPr lvl="1"/>
            <a:r>
              <a:rPr lang="en-US" b="1" dirty="0" smtClean="0"/>
              <a:t>Paradox</a:t>
            </a:r>
            <a:r>
              <a:rPr lang="en-US" dirty="0" smtClean="0"/>
              <a:t>:  seems contradictory but presents truth</a:t>
            </a:r>
          </a:p>
          <a:p>
            <a:pPr marL="365760" lvl="1" indent="0">
              <a:buNone/>
            </a:pPr>
            <a:endParaRPr lang="en-US" dirty="0" smtClean="0"/>
          </a:p>
          <a:p>
            <a:pPr lvl="1"/>
            <a:r>
              <a:rPr lang="en-US" b="1" dirty="0" smtClean="0"/>
              <a:t>Inverted logic</a:t>
            </a:r>
            <a:r>
              <a:rPr lang="en-US" dirty="0" smtClean="0"/>
              <a:t>:  words/phrases turned upside down reversing our expectations</a:t>
            </a:r>
          </a:p>
          <a:p>
            <a:pPr marL="365760" lvl="1" indent="0">
              <a:buNone/>
            </a:pPr>
            <a:endParaRPr lang="en-US" dirty="0" smtClean="0"/>
          </a:p>
          <a:p>
            <a:pPr lvl="1"/>
            <a:r>
              <a:rPr lang="en-US" b="1" dirty="0" smtClean="0"/>
              <a:t>Pun</a:t>
            </a:r>
            <a:r>
              <a:rPr lang="en-US" dirty="0" smtClean="0"/>
              <a:t>:  play on words using word or phrase that has two meanings</a:t>
            </a:r>
          </a:p>
          <a:p>
            <a:pPr lvl="1">
              <a:buFontTx/>
              <a:buNone/>
            </a:pPr>
            <a:endParaRPr lang="en-US" dirty="0" smtClean="0"/>
          </a:p>
        </p:txBody>
      </p:sp>
    </p:spTree>
    <p:extLst>
      <p:ext uri="{BB962C8B-B14F-4D97-AF65-F5344CB8AC3E}">
        <p14:creationId xmlns:p14="http://schemas.microsoft.com/office/powerpoint/2010/main" val="3893577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pPr marL="54864" fontAlgn="auto">
              <a:spcAft>
                <a:spcPts val="0"/>
              </a:spcAft>
              <a:defRPr/>
            </a:pPr>
            <a:r>
              <a:rPr lang="en-US" dirty="0" smtClean="0">
                <a:solidFill>
                  <a:schemeClr val="tx2">
                    <a:tint val="100000"/>
                    <a:shade val="90000"/>
                    <a:satMod val="250000"/>
                    <a:alpha val="100000"/>
                  </a:schemeClr>
                </a:solidFill>
              </a:rPr>
              <a:t>Literary Devices</a:t>
            </a:r>
            <a:endParaRPr lang="en-US" dirty="0">
              <a:solidFill>
                <a:schemeClr val="tx2">
                  <a:tint val="100000"/>
                  <a:shade val="90000"/>
                  <a:satMod val="250000"/>
                  <a:alpha val="100000"/>
                </a:schemeClr>
              </a:solidFill>
            </a:endParaRPr>
          </a:p>
        </p:txBody>
      </p:sp>
      <p:sp>
        <p:nvSpPr>
          <p:cNvPr id="26627" name="Rectangle 3"/>
          <p:cNvSpPr>
            <a:spLocks noGrp="1" noChangeArrowheads="1"/>
          </p:cNvSpPr>
          <p:nvPr>
            <p:ph idx="1"/>
          </p:nvPr>
        </p:nvSpPr>
        <p:spPr/>
        <p:txBody>
          <a:bodyPr>
            <a:normAutofit lnSpcReduction="10000"/>
          </a:bodyPr>
          <a:lstStyle/>
          <a:p>
            <a:pPr lvl="1"/>
            <a:r>
              <a:rPr lang="en-US" b="1" dirty="0" smtClean="0"/>
              <a:t>Epigram</a:t>
            </a:r>
            <a:r>
              <a:rPr lang="en-US" dirty="0" smtClean="0"/>
              <a:t>:  brief, witty, cleverly-expressed statement</a:t>
            </a:r>
          </a:p>
          <a:p>
            <a:pPr lvl="1"/>
            <a:endParaRPr lang="en-US" dirty="0" smtClean="0"/>
          </a:p>
          <a:p>
            <a:pPr lvl="1"/>
            <a:r>
              <a:rPr lang="en-US" b="1" dirty="0" smtClean="0"/>
              <a:t>Parody</a:t>
            </a:r>
            <a:r>
              <a:rPr lang="en-US" dirty="0" smtClean="0"/>
              <a:t>:  humorous mocking imitation of literary work</a:t>
            </a:r>
          </a:p>
          <a:p>
            <a:pPr lvl="1"/>
            <a:endParaRPr lang="en-US" dirty="0" smtClean="0"/>
          </a:p>
          <a:p>
            <a:pPr lvl="1"/>
            <a:r>
              <a:rPr lang="en-US" b="1" dirty="0" smtClean="0"/>
              <a:t>Satire</a:t>
            </a:r>
            <a:r>
              <a:rPr lang="en-US" dirty="0" smtClean="0"/>
              <a:t>: ridicules through humor</a:t>
            </a:r>
          </a:p>
          <a:p>
            <a:pPr lvl="1"/>
            <a:endParaRPr lang="en-US" dirty="0" smtClean="0"/>
          </a:p>
          <a:p>
            <a:pPr lvl="1"/>
            <a:r>
              <a:rPr lang="en-US" b="1" dirty="0" smtClean="0"/>
              <a:t>Irony:  </a:t>
            </a:r>
            <a:r>
              <a:rPr lang="en-US" dirty="0" smtClean="0"/>
              <a:t>something you don’t expect to happen</a:t>
            </a:r>
          </a:p>
          <a:p>
            <a:pPr marL="365760" lvl="1" indent="0">
              <a:buNone/>
            </a:pPr>
            <a:endParaRPr lang="en-US" dirty="0" smtClean="0"/>
          </a:p>
          <a:p>
            <a:pPr lvl="1"/>
            <a:r>
              <a:rPr lang="en-US" b="1" dirty="0" smtClean="0"/>
              <a:t>Foreshadowing:  </a:t>
            </a:r>
            <a:r>
              <a:rPr lang="en-US" dirty="0" smtClean="0"/>
              <a:t>creates suspense through hints to the ending</a:t>
            </a:r>
          </a:p>
        </p:txBody>
      </p:sp>
    </p:spTree>
    <p:extLst>
      <p:ext uri="{BB962C8B-B14F-4D97-AF65-F5344CB8AC3E}">
        <p14:creationId xmlns:p14="http://schemas.microsoft.com/office/powerpoint/2010/main" val="1684457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2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62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r>
              <a:rPr lang="en-US" sz="6000"/>
              <a:t>The Comedic Ladder</a:t>
            </a:r>
          </a:p>
        </p:txBody>
      </p:sp>
      <p:pic>
        <p:nvPicPr>
          <p:cNvPr id="2052" name="Picture 4" descr="hh02312_"/>
          <p:cNvPicPr>
            <a:picLocks noGrp="1" noChangeAspect="1" noChangeArrowheads="1"/>
          </p:cNvPicPr>
          <p:nvPr>
            <p:ph type="subTitle" idx="1"/>
          </p:nvPr>
        </p:nvPicPr>
        <p:blipFill>
          <a:blip r:embed="rId2" cstate="print">
            <a:extLst>
              <a:ext uri="{28A0092B-C50C-407E-A947-70E740481C1C}">
                <a14:useLocalDpi xmlns:a14="http://schemas.microsoft.com/office/drawing/2010/main" val="0"/>
              </a:ext>
            </a:extLst>
          </a:blip>
          <a:srcRect/>
          <a:stretch>
            <a:fillRect/>
          </a:stretch>
        </p:blipFill>
        <p:spPr>
          <a:xfrm>
            <a:off x="3505200" y="1600200"/>
            <a:ext cx="2895600" cy="304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64019726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TotalTime>
  <Words>790</Words>
  <Application>Microsoft Office PowerPoint</Application>
  <PresentationFormat>On-screen Show (4:3)</PresentationFormat>
  <Paragraphs>75</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Median</vt:lpstr>
      <vt:lpstr>MSDraw.Drawing.8.2</vt:lpstr>
      <vt:lpstr>The Importance of Being Earnest</vt:lpstr>
      <vt:lpstr>Questions:</vt:lpstr>
      <vt:lpstr>Francis Bacon said…</vt:lpstr>
      <vt:lpstr>Eric Idle said…</vt:lpstr>
      <vt:lpstr>Egypt</vt:lpstr>
      <vt:lpstr>The Play</vt:lpstr>
      <vt:lpstr>Literary Devices</vt:lpstr>
      <vt:lpstr>Literary Devices</vt:lpstr>
      <vt:lpstr>The Comedic Ladder</vt:lpstr>
      <vt:lpstr>The Comedic Ladder</vt:lpstr>
      <vt:lpstr>The Comedic Ladder</vt:lpstr>
      <vt:lpstr>PowerPoint Presentation</vt:lpstr>
      <vt:lpstr>The Comedic Ladder</vt:lpstr>
      <vt:lpstr>The Comedic Ladder</vt:lpstr>
      <vt:lpstr>Task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Being Earnest</dc:title>
  <dc:creator>teacher</dc:creator>
  <cp:lastModifiedBy>teacher</cp:lastModifiedBy>
  <cp:revision>5</cp:revision>
  <dcterms:created xsi:type="dcterms:W3CDTF">2013-04-10T15:09:51Z</dcterms:created>
  <dcterms:modified xsi:type="dcterms:W3CDTF">2013-04-10T16:36:07Z</dcterms:modified>
</cp:coreProperties>
</file>