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3" r:id="rId4"/>
    <p:sldId id="260" r:id="rId5"/>
    <p:sldId id="274" r:id="rId6"/>
    <p:sldId id="271" r:id="rId7"/>
    <p:sldId id="272" r:id="rId8"/>
    <p:sldId id="263" r:id="rId9"/>
    <p:sldId id="266" r:id="rId10"/>
    <p:sldId id="267" r:id="rId11"/>
    <p:sldId id="268" r:id="rId12"/>
    <p:sldId id="269" r:id="rId13"/>
    <p:sldId id="270" r:id="rId14"/>
    <p:sldId id="265" r:id="rId15"/>
    <p:sldId id="280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B8758-8F68-4B14-9228-E1C06C1517F1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386E0-35EF-4B09-91DA-C8A874DA20B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5671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02E0D-DDB6-4784-BED6-172EF17F4922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8D327-F80D-4FC0-AC07-098D8FFB2C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801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3236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7189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9754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9549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4064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7317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>
                <a:solidFill>
                  <a:prstClr val="black"/>
                </a:solidFill>
              </a:rPr>
              <a:pPr/>
              <a:t>5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17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766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180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9307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0320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1306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214F3-2BFF-4ACE-89D2-0BCE8CFABD06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6961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4B860F1-CD8B-42EE-818E-7749949BDFCC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60F1-CD8B-42EE-818E-7749949BDFCC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4B860F1-CD8B-42EE-818E-7749949BDFCC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8D3195-1E85-4242-AEBD-CDC5F70587F9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7DCF15-190E-4133-B281-5E8B36C8E8EF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080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2/27/2013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43239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2/27/2013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263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2/27/2013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05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2/27/2013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3142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2/27/2013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18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2/27/2013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7DCF15-190E-4133-B281-5E8B36C8E8EF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53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2/27/2013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0788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60F1-CD8B-42EE-818E-7749949BDFCC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2/27/2013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31178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2/27/2013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91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2/27/2013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82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60F1-CD8B-42EE-818E-7749949BDFCC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4B860F1-CD8B-42EE-818E-7749949BDFCC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4B860F1-CD8B-42EE-818E-7749949BDFCC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60F1-CD8B-42EE-818E-7749949BDFCC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60F1-CD8B-42EE-818E-7749949BDFCC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60F1-CD8B-42EE-818E-7749949BDFCC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4B860F1-CD8B-42EE-818E-7749949BDFCC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B860F1-CD8B-42EE-818E-7749949BDFCC}" type="datetimeFigureOut">
              <a:rPr lang="en-CA" smtClean="0"/>
              <a:t>27/02/2013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7F56DF-175A-471D-B651-5FCCC97993F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8D3195-1E85-4242-AEBD-CDC5F70587F9}" type="datetimeFigureOut">
              <a:rPr lang="en-US" smtClean="0">
                <a:solidFill>
                  <a:srgbClr val="775F55"/>
                </a:solidFill>
              </a:rPr>
              <a:pPr/>
              <a:t>2/27/2013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7DCF15-190E-4133-B281-5E8B36C8E8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0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Synthesis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901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better…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 smtClean="0"/>
              <a:t>Which character </a:t>
            </a:r>
            <a:r>
              <a:rPr lang="en-CA" dirty="0"/>
              <a:t>Erik </a:t>
            </a:r>
            <a:r>
              <a:rPr lang="en-CA" dirty="0" err="1"/>
              <a:t>Weihenmayer</a:t>
            </a:r>
            <a:r>
              <a:rPr lang="en-CA" dirty="0"/>
              <a:t> in “Blindly He Goes…Up” </a:t>
            </a:r>
            <a:r>
              <a:rPr lang="en-CA" dirty="0" smtClean="0"/>
              <a:t>or Uncle </a:t>
            </a:r>
            <a:r>
              <a:rPr lang="en-CA" dirty="0"/>
              <a:t>Jim in “</a:t>
            </a:r>
            <a:r>
              <a:rPr lang="en-CA" dirty="0" err="1"/>
              <a:t>Versabraille</a:t>
            </a:r>
            <a:r>
              <a:rPr lang="en-CA" dirty="0"/>
              <a:t>” </a:t>
            </a:r>
            <a:r>
              <a:rPr lang="en-CA" dirty="0" smtClean="0"/>
              <a:t>is the </a:t>
            </a:r>
            <a:r>
              <a:rPr lang="en-CA" b="1" dirty="0" smtClean="0"/>
              <a:t>better </a:t>
            </a:r>
            <a:r>
              <a:rPr lang="en-CA" dirty="0" smtClean="0"/>
              <a:t>explorer.  </a:t>
            </a:r>
            <a:r>
              <a:rPr lang="en-CA" dirty="0"/>
              <a:t>You must refer to both</a:t>
            </a:r>
            <a:r>
              <a:rPr lang="en-CA" b="1" dirty="0"/>
              <a:t> </a:t>
            </a:r>
            <a:r>
              <a:rPr lang="en-CA" dirty="0"/>
              <a:t>passages in your essay.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30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 similarities 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/>
              <a:t>Discuss </a:t>
            </a:r>
            <a:r>
              <a:rPr lang="en-CA" dirty="0"/>
              <a:t>the qualities that Erik </a:t>
            </a:r>
            <a:r>
              <a:rPr lang="en-CA" dirty="0" err="1"/>
              <a:t>Weihenmayer</a:t>
            </a:r>
            <a:r>
              <a:rPr lang="en-CA" dirty="0"/>
              <a:t> in “Blindly He Goes…Up” and Uncle Jim </a:t>
            </a:r>
            <a:r>
              <a:rPr lang="en-CA" dirty="0" smtClean="0"/>
              <a:t>in “</a:t>
            </a:r>
            <a:r>
              <a:rPr lang="en-CA" dirty="0" err="1" smtClean="0"/>
              <a:t>Versabraille</a:t>
            </a:r>
            <a:r>
              <a:rPr lang="en-CA" dirty="0"/>
              <a:t>” </a:t>
            </a:r>
            <a:r>
              <a:rPr lang="en-CA" b="1" dirty="0"/>
              <a:t>share</a:t>
            </a:r>
            <a:r>
              <a:rPr lang="en-CA" dirty="0"/>
              <a:t> in facing their challenges. You must refer to both</a:t>
            </a:r>
            <a:r>
              <a:rPr lang="en-CA" b="1" dirty="0"/>
              <a:t> </a:t>
            </a:r>
            <a:r>
              <a:rPr lang="en-CA" dirty="0"/>
              <a:t>passages in your essay.</a:t>
            </a:r>
          </a:p>
        </p:txBody>
      </p:sp>
    </p:spTree>
    <p:extLst>
      <p:ext uri="{BB962C8B-B14F-4D97-AF65-F5344CB8AC3E}">
        <p14:creationId xmlns:p14="http://schemas.microsoft.com/office/powerpoint/2010/main" val="195775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Assess </a:t>
            </a:r>
            <a:r>
              <a:rPr lang="en-US" dirty="0"/>
              <a:t>the role that optimism plays in the lives of Jenny in “Circus in Town” and Chris Gardner in “ ‘</a:t>
            </a:r>
            <a:r>
              <a:rPr lang="en-US" dirty="0" err="1"/>
              <a:t>Happyness</a:t>
            </a:r>
            <a:r>
              <a:rPr lang="en-US" dirty="0"/>
              <a:t>’ for Sale.” You must refer to both passages in your response.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37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down the question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Discuss</a:t>
            </a:r>
            <a:r>
              <a:rPr lang="en-US" dirty="0" smtClean="0"/>
              <a:t> </a:t>
            </a:r>
            <a:r>
              <a:rPr lang="en-US" b="1" dirty="0" smtClean="0"/>
              <a:t>irony</a:t>
            </a:r>
            <a:r>
              <a:rPr lang="en-US" dirty="0" smtClean="0"/>
              <a:t> </a:t>
            </a:r>
            <a:r>
              <a:rPr lang="en-US" dirty="0"/>
              <a:t>in the stories “The Lottery” and “The Cask of </a:t>
            </a:r>
            <a:r>
              <a:rPr lang="en-US" dirty="0" smtClean="0"/>
              <a:t>Amontillado.”</a:t>
            </a:r>
            <a:endParaRPr lang="en-CA" dirty="0"/>
          </a:p>
          <a:p>
            <a:endParaRPr lang="en-US" dirty="0"/>
          </a:p>
          <a:p>
            <a:r>
              <a:rPr lang="en-US" dirty="0" smtClean="0"/>
              <a:t>Discuss = key verb</a:t>
            </a:r>
          </a:p>
          <a:p>
            <a:r>
              <a:rPr lang="en-US" dirty="0" smtClean="0"/>
              <a:t>Irony = key words</a:t>
            </a:r>
          </a:p>
          <a:p>
            <a:endParaRPr lang="en-CA" b="1" dirty="0"/>
          </a:p>
          <a:p>
            <a:r>
              <a:rPr lang="en-CA" b="1" dirty="0" smtClean="0"/>
              <a:t>“Discuss” </a:t>
            </a:r>
            <a:r>
              <a:rPr lang="en-CA" dirty="0"/>
              <a:t>— the key verb tells you how to structure your essay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 </a:t>
            </a:r>
            <a:r>
              <a:rPr lang="en-CA" dirty="0"/>
              <a:t>For example, </a:t>
            </a:r>
            <a:r>
              <a:rPr lang="en-CA" dirty="0" smtClean="0"/>
              <a:t>discuss </a:t>
            </a:r>
            <a:r>
              <a:rPr lang="en-CA" dirty="0"/>
              <a:t>means </a:t>
            </a:r>
            <a:r>
              <a:rPr lang="en-CA" dirty="0" smtClean="0"/>
              <a:t>to present various points of view on the specified topic.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270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Task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Practice identifying the key verbs and words in each question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6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comparison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Avoid block method of comparison</a:t>
            </a:r>
          </a:p>
          <a:p>
            <a:endParaRPr lang="en-US" dirty="0"/>
          </a:p>
          <a:p>
            <a:pPr lvl="1"/>
            <a:r>
              <a:rPr lang="en-US" dirty="0" smtClean="0"/>
              <a:t>Ex. A + B = AB</a:t>
            </a:r>
            <a:endParaRPr lang="en-CA" dirty="0" smtClean="0"/>
          </a:p>
          <a:p>
            <a:endParaRPr lang="en-CA" dirty="0"/>
          </a:p>
          <a:p>
            <a:r>
              <a:rPr lang="en-US" dirty="0" smtClean="0"/>
              <a:t>This is not a synthesis!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Use point by point comparison</a:t>
            </a:r>
          </a:p>
          <a:p>
            <a:endParaRPr lang="en-US" dirty="0"/>
          </a:p>
          <a:p>
            <a:pPr lvl="1"/>
            <a:r>
              <a:rPr lang="en-US" dirty="0" smtClean="0"/>
              <a:t>Ex. 1AB, 2AB, 3AB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123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Comparison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Block Method</a:t>
            </a:r>
          </a:p>
          <a:p>
            <a:pPr lvl="1"/>
            <a:r>
              <a:rPr lang="en-US" dirty="0" smtClean="0"/>
              <a:t>Para 1 apples</a:t>
            </a:r>
          </a:p>
          <a:p>
            <a:pPr lvl="2"/>
            <a:r>
              <a:rPr lang="en-US" dirty="0" smtClean="0"/>
              <a:t>Everything about apples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 2 pears</a:t>
            </a:r>
          </a:p>
          <a:p>
            <a:pPr lvl="2"/>
            <a:r>
              <a:rPr lang="en-US" dirty="0" smtClean="0"/>
              <a:t>Everything about pears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 3 both</a:t>
            </a:r>
          </a:p>
          <a:p>
            <a:pPr lvl="2"/>
            <a:r>
              <a:rPr lang="en-US" dirty="0" smtClean="0"/>
              <a:t>Comparing both pears and apples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Point by Point Method</a:t>
            </a:r>
          </a:p>
          <a:p>
            <a:pPr lvl="1"/>
            <a:r>
              <a:rPr lang="en-US" dirty="0" smtClean="0"/>
              <a:t>Para 1 </a:t>
            </a:r>
          </a:p>
          <a:p>
            <a:pPr lvl="2"/>
            <a:r>
              <a:rPr lang="en-US" dirty="0"/>
              <a:t>Apples and pears: texture</a:t>
            </a:r>
            <a:endParaRPr lang="en-CA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 2</a:t>
            </a:r>
          </a:p>
          <a:p>
            <a:pPr lvl="2"/>
            <a:r>
              <a:rPr lang="en-US" dirty="0" smtClean="0"/>
              <a:t>Apples and pears: taste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 3</a:t>
            </a:r>
          </a:p>
          <a:p>
            <a:pPr lvl="2"/>
            <a:r>
              <a:rPr lang="en-US" dirty="0" smtClean="0"/>
              <a:t>Apples and pears:  </a:t>
            </a:r>
            <a:r>
              <a:rPr lang="en-US" dirty="0" err="1" smtClean="0"/>
              <a:t>colour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428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“Falling Song” and “Returning”</a:t>
            </a:r>
          </a:p>
          <a:p>
            <a:endParaRPr lang="en-US" dirty="0"/>
          </a:p>
          <a:p>
            <a:r>
              <a:rPr lang="en-US" dirty="0" smtClean="0"/>
              <a:t>Brainstorm how you would answer the prompt in a T-chart.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9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synthesis?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Discuss with your group.</a:t>
            </a:r>
          </a:p>
          <a:p>
            <a:pPr lvl="1"/>
            <a:r>
              <a:rPr lang="en-US" dirty="0" smtClean="0"/>
              <a:t>Be prepared to share your answers.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706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Synthesis is…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true synthesis = combining ideas from two different texts</a:t>
            </a:r>
          </a:p>
          <a:p>
            <a:endParaRPr lang="en-US" dirty="0"/>
          </a:p>
          <a:p>
            <a:r>
              <a:rPr lang="en-US" dirty="0" smtClean="0"/>
              <a:t>You can be asked to compare based on:</a:t>
            </a:r>
          </a:p>
          <a:p>
            <a:pPr lvl="1"/>
            <a:r>
              <a:rPr lang="en-US" dirty="0" smtClean="0"/>
              <a:t>Character</a:t>
            </a:r>
          </a:p>
          <a:p>
            <a:pPr lvl="1"/>
            <a:r>
              <a:rPr lang="en-US" dirty="0" smtClean="0"/>
              <a:t>Theme</a:t>
            </a:r>
          </a:p>
          <a:p>
            <a:pPr lvl="1"/>
            <a:r>
              <a:rPr lang="en-US" dirty="0" smtClean="0"/>
              <a:t>Tone</a:t>
            </a:r>
          </a:p>
          <a:p>
            <a:pPr lvl="1"/>
            <a:r>
              <a:rPr lang="en-US" dirty="0" smtClean="0"/>
              <a:t>Etc.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970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strong synthesis?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Discuss with your group.</a:t>
            </a:r>
          </a:p>
          <a:p>
            <a:pPr lvl="1"/>
            <a:r>
              <a:rPr lang="en-US" dirty="0" smtClean="0"/>
              <a:t>Be prepared to share your answers.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46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Hardest Part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synthesis section is the hardest part of the exam</a:t>
            </a:r>
          </a:p>
          <a:p>
            <a:endParaRPr lang="en-US" dirty="0"/>
          </a:p>
          <a:p>
            <a:r>
              <a:rPr lang="en-US" dirty="0" smtClean="0"/>
              <a:t>It is worth 47% of the entire exam!</a:t>
            </a:r>
          </a:p>
          <a:p>
            <a:pPr lvl="1"/>
            <a:r>
              <a:rPr lang="en-US" dirty="0" smtClean="0"/>
              <a:t>17 % -- multiple choice</a:t>
            </a:r>
          </a:p>
          <a:p>
            <a:pPr lvl="1"/>
            <a:r>
              <a:rPr lang="en-US" dirty="0" smtClean="0"/>
              <a:t>30% -- essay</a:t>
            </a:r>
          </a:p>
          <a:p>
            <a:endParaRPr lang="en-US" dirty="0"/>
          </a:p>
          <a:p>
            <a:r>
              <a:rPr lang="en-US" dirty="0" smtClean="0"/>
              <a:t>You should devote 1hr and 25 min to the synthesis section (multiple choice and essay)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365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 and C: The Synthesis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will be asked to read two texts and answer multiple choice questions about each (14 in total)</a:t>
            </a:r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will be </a:t>
            </a:r>
            <a:r>
              <a:rPr lang="en-US" i="1" dirty="0"/>
              <a:t>2 multiple choice questions</a:t>
            </a:r>
            <a:r>
              <a:rPr lang="en-US" dirty="0"/>
              <a:t> (about both texts together</a:t>
            </a:r>
            <a:r>
              <a:rPr lang="en-US" dirty="0" smtClean="0"/>
              <a:t>)</a:t>
            </a:r>
          </a:p>
          <a:p>
            <a:endParaRPr lang="en-CA" dirty="0"/>
          </a:p>
          <a:p>
            <a:r>
              <a:rPr lang="en-US" dirty="0" smtClean="0"/>
              <a:t>There </a:t>
            </a:r>
            <a:r>
              <a:rPr lang="en-US" dirty="0"/>
              <a:t>will be </a:t>
            </a:r>
            <a:r>
              <a:rPr lang="en-US" i="1" dirty="0"/>
              <a:t>one written response </a:t>
            </a:r>
            <a:r>
              <a:rPr lang="en-US" dirty="0"/>
              <a:t>(synthesis essay)</a:t>
            </a:r>
            <a:endParaRPr lang="en-CA" dirty="0"/>
          </a:p>
          <a:p>
            <a:pPr lvl="1"/>
            <a:r>
              <a:rPr lang="en-US" dirty="0" smtClean="0"/>
              <a:t>You </a:t>
            </a:r>
            <a:r>
              <a:rPr lang="en-US" dirty="0"/>
              <a:t>will need to </a:t>
            </a:r>
            <a:r>
              <a:rPr lang="en-US" i="1" dirty="0"/>
              <a:t>discuss both texts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272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Types of Questions on the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Compare/ Contrast</a:t>
            </a:r>
          </a:p>
          <a:p>
            <a:r>
              <a:rPr lang="en-US" dirty="0" smtClean="0"/>
              <a:t>2. How would character X respond to character Y</a:t>
            </a:r>
          </a:p>
          <a:p>
            <a:r>
              <a:rPr lang="en-US" dirty="0" smtClean="0"/>
              <a:t>3. Who is the better …. </a:t>
            </a:r>
          </a:p>
          <a:p>
            <a:r>
              <a:rPr lang="en-US" dirty="0" smtClean="0"/>
              <a:t>4. Discuss similarities between X and Y</a:t>
            </a:r>
          </a:p>
          <a:p>
            <a:r>
              <a:rPr lang="en-US" dirty="0" smtClean="0"/>
              <a:t>5. Assess (to what extent)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391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Compare/Contrast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/>
              <a:t>Contrast </a:t>
            </a:r>
            <a:r>
              <a:rPr lang="en-CA" dirty="0"/>
              <a:t>the relationships that the father in “Wordsmith” and Sam Sing in “The Gold Mountain </a:t>
            </a:r>
            <a:r>
              <a:rPr lang="en-CA" dirty="0" smtClean="0"/>
              <a:t>Coat” have </a:t>
            </a:r>
            <a:r>
              <a:rPr lang="en-CA" dirty="0"/>
              <a:t>with their children. You must refer to both</a:t>
            </a:r>
            <a:r>
              <a:rPr lang="en-CA" b="1" dirty="0"/>
              <a:t> </a:t>
            </a:r>
            <a:r>
              <a:rPr lang="en-CA" dirty="0"/>
              <a:t>passages in your essay.</a:t>
            </a:r>
          </a:p>
        </p:txBody>
      </p:sp>
    </p:spTree>
    <p:extLst>
      <p:ext uri="{BB962C8B-B14F-4D97-AF65-F5344CB8AC3E}">
        <p14:creationId xmlns:p14="http://schemas.microsoft.com/office/powerpoint/2010/main" val="38537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X vs. Character 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/>
              <a:t>Discuss</a:t>
            </a:r>
            <a:r>
              <a:rPr lang="en-CA" dirty="0"/>
              <a:t> the ways in which Hap, the dairy farmer in “The Soul of Capitalism,” would likely </a:t>
            </a:r>
            <a:r>
              <a:rPr lang="en-CA" dirty="0" smtClean="0"/>
              <a:t>respond to </a:t>
            </a:r>
            <a:r>
              <a:rPr lang="en-CA" dirty="0"/>
              <a:t>Warhol’s art as described in “When Canada Met Andy.” You must refer to</a:t>
            </a:r>
            <a:r>
              <a:rPr lang="en-CA" b="1" dirty="0"/>
              <a:t> </a:t>
            </a:r>
            <a:r>
              <a:rPr lang="en-CA" dirty="0"/>
              <a:t>both passages </a:t>
            </a:r>
            <a:r>
              <a:rPr lang="en-CA" dirty="0" smtClean="0"/>
              <a:t>in your </a:t>
            </a:r>
            <a:r>
              <a:rPr lang="en-CA" dirty="0"/>
              <a:t>essay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736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168</TotalTime>
  <Words>603</Words>
  <Application>Microsoft Office PowerPoint</Application>
  <PresentationFormat>On-screen Show (4:3)</PresentationFormat>
  <Paragraphs>102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Median</vt:lpstr>
      <vt:lpstr>1_Median</vt:lpstr>
      <vt:lpstr>Synthesis</vt:lpstr>
      <vt:lpstr>What is a synthesis?</vt:lpstr>
      <vt:lpstr>A Synthesis is…</vt:lpstr>
      <vt:lpstr>What makes a strong synthesis?</vt:lpstr>
      <vt:lpstr>The Hardest Part</vt:lpstr>
      <vt:lpstr>Part B and C: The Synthesis</vt:lpstr>
      <vt:lpstr>5 Types of Questions on the Exam</vt:lpstr>
      <vt:lpstr>Compare/Contrast</vt:lpstr>
      <vt:lpstr>Character X vs. Character Y</vt:lpstr>
      <vt:lpstr>Who is better…</vt:lpstr>
      <vt:lpstr>Discuss similarities …</vt:lpstr>
      <vt:lpstr>Assess </vt:lpstr>
      <vt:lpstr>Breaking down the question</vt:lpstr>
      <vt:lpstr>Practice Task</vt:lpstr>
      <vt:lpstr>Method of comparison</vt:lpstr>
      <vt:lpstr>Method of Comparison 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</dc:title>
  <dc:creator>Bronwen</dc:creator>
  <cp:lastModifiedBy>teacher</cp:lastModifiedBy>
  <cp:revision>14</cp:revision>
  <dcterms:created xsi:type="dcterms:W3CDTF">2012-10-25T04:07:47Z</dcterms:created>
  <dcterms:modified xsi:type="dcterms:W3CDTF">2013-02-27T23:15:01Z</dcterms:modified>
</cp:coreProperties>
</file>