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3" r:id="rId11"/>
    <p:sldId id="266" r:id="rId12"/>
    <p:sldId id="267" r:id="rId13"/>
    <p:sldId id="269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635A2-B585-4735-9FCA-ED702FD1E832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FFC0B-85FC-4C2B-BC9D-F8A99896AB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073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DAA8A-287A-4E66-8BF6-7E3FC282FFF0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214F3-2BFF-4ACE-89D2-0BCE8CFABD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352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3199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2815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7156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382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9549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064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180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9307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3202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13063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6961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32366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71893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41862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9754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6617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766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4539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7317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0763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255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746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D503E0-2F56-48D4-95C6-65B928363676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5887BA-88B4-4485-BDE3-0EEA6454D79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03E0-2F56-48D4-95C6-65B928363676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87BA-88B4-4485-BDE3-0EEA6454D7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D503E0-2F56-48D4-95C6-65B928363676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65887BA-88B4-4485-BDE3-0EEA6454D79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03E0-2F56-48D4-95C6-65B928363676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5887BA-88B4-4485-BDE3-0EEA6454D79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03E0-2F56-48D4-95C6-65B928363676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65887BA-88B4-4485-BDE3-0EEA6454D790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D503E0-2F56-48D4-95C6-65B928363676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5887BA-88B4-4485-BDE3-0EEA6454D790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D503E0-2F56-48D4-95C6-65B928363676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5887BA-88B4-4485-BDE3-0EEA6454D790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03E0-2F56-48D4-95C6-65B928363676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5887BA-88B4-4485-BDE3-0EEA6454D7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03E0-2F56-48D4-95C6-65B928363676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5887BA-88B4-4485-BDE3-0EEA6454D7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03E0-2F56-48D4-95C6-65B928363676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5887BA-88B4-4485-BDE3-0EEA6454D790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D503E0-2F56-48D4-95C6-65B928363676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65887BA-88B4-4485-BDE3-0EEA6454D790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D503E0-2F56-48D4-95C6-65B928363676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5887BA-88B4-4485-BDE3-0EEA6454D79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B and 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850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for success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Body paragraphs</a:t>
            </a:r>
          </a:p>
          <a:p>
            <a:pPr lvl="1"/>
            <a:r>
              <a:rPr lang="en-US" dirty="0" smtClean="0"/>
              <a:t>Be specific with your examples</a:t>
            </a:r>
          </a:p>
          <a:p>
            <a:pPr lvl="1"/>
            <a:r>
              <a:rPr lang="en-US" dirty="0" smtClean="0"/>
              <a:t>Give lots of examples (one or two examples is not enough!)</a:t>
            </a:r>
          </a:p>
          <a:p>
            <a:pPr lvl="1"/>
            <a:r>
              <a:rPr lang="en-US" dirty="0" smtClean="0"/>
              <a:t>Don’t fence sit – it looks like you didn’t understand the text.</a:t>
            </a:r>
          </a:p>
          <a:p>
            <a:pPr lvl="1"/>
            <a:r>
              <a:rPr lang="en-US" dirty="0" smtClean="0"/>
              <a:t>Be obvious and make the link for the reader</a:t>
            </a:r>
          </a:p>
          <a:p>
            <a:pPr lvl="1"/>
            <a:r>
              <a:rPr lang="en-US" dirty="0" smtClean="0"/>
              <a:t>Use character names</a:t>
            </a:r>
          </a:p>
          <a:p>
            <a:pPr marL="36576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898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sure you have a strong conclusion, which ties back to your introduction</a:t>
            </a:r>
          </a:p>
          <a:p>
            <a:endParaRPr lang="en-US" dirty="0"/>
          </a:p>
          <a:p>
            <a:r>
              <a:rPr lang="en-US" dirty="0" smtClean="0"/>
              <a:t>Don’t just restate your intro – you want to say something that makes an impact!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711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Focus on proper quote integration and citation.</a:t>
            </a:r>
          </a:p>
          <a:p>
            <a:pPr lvl="1"/>
            <a:r>
              <a:rPr lang="en-US" dirty="0" smtClean="0"/>
              <a:t>This is very important!</a:t>
            </a:r>
          </a:p>
          <a:p>
            <a:endParaRPr lang="en-US" dirty="0"/>
          </a:p>
          <a:p>
            <a:r>
              <a:rPr lang="en-US" dirty="0" smtClean="0"/>
              <a:t>Use transition words.</a:t>
            </a:r>
          </a:p>
          <a:p>
            <a:endParaRPr lang="en-US" dirty="0"/>
          </a:p>
          <a:p>
            <a:r>
              <a:rPr lang="en-US" dirty="0" smtClean="0"/>
              <a:t>Avoid contractions and personal pronouns.</a:t>
            </a:r>
          </a:p>
          <a:p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849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comparison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Avoid block method of comparison</a:t>
            </a:r>
          </a:p>
          <a:p>
            <a:endParaRPr lang="en-US" dirty="0"/>
          </a:p>
          <a:p>
            <a:pPr lvl="1"/>
            <a:r>
              <a:rPr lang="en-US" dirty="0" smtClean="0"/>
              <a:t>Ex. A + B = AB</a:t>
            </a:r>
            <a:endParaRPr lang="en-CA" dirty="0" smtClean="0"/>
          </a:p>
          <a:p>
            <a:endParaRPr lang="en-CA" dirty="0"/>
          </a:p>
          <a:p>
            <a:r>
              <a:rPr lang="en-US" dirty="0" smtClean="0"/>
              <a:t>This is not a synthesis!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Use point by point comparison</a:t>
            </a:r>
          </a:p>
          <a:p>
            <a:endParaRPr lang="en-US" dirty="0"/>
          </a:p>
          <a:p>
            <a:pPr lvl="1"/>
            <a:r>
              <a:rPr lang="en-US" dirty="0" smtClean="0"/>
              <a:t>Ex. 1AB, 2AB, 3AB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062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Comparison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Block Method</a:t>
            </a:r>
          </a:p>
          <a:p>
            <a:pPr lvl="1"/>
            <a:r>
              <a:rPr lang="en-US" dirty="0" smtClean="0"/>
              <a:t>Para 1 apples</a:t>
            </a:r>
          </a:p>
          <a:p>
            <a:pPr lvl="2"/>
            <a:r>
              <a:rPr lang="en-US" dirty="0" smtClean="0"/>
              <a:t>Everything about apples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2 pears</a:t>
            </a:r>
          </a:p>
          <a:p>
            <a:pPr lvl="2"/>
            <a:r>
              <a:rPr lang="en-US" dirty="0" smtClean="0"/>
              <a:t>Everything about pears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3 both</a:t>
            </a:r>
          </a:p>
          <a:p>
            <a:pPr lvl="2"/>
            <a:r>
              <a:rPr lang="en-US" dirty="0" smtClean="0"/>
              <a:t>Comparing both pears and apples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Point by Point Method</a:t>
            </a:r>
          </a:p>
          <a:p>
            <a:pPr lvl="1"/>
            <a:r>
              <a:rPr lang="en-US" dirty="0" smtClean="0"/>
              <a:t>Para 1 </a:t>
            </a:r>
          </a:p>
          <a:p>
            <a:pPr lvl="2"/>
            <a:r>
              <a:rPr lang="en-US" dirty="0"/>
              <a:t>Apples and pears: texture</a:t>
            </a:r>
            <a:endParaRPr lang="en-CA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2</a:t>
            </a:r>
          </a:p>
          <a:p>
            <a:pPr lvl="2"/>
            <a:r>
              <a:rPr lang="en-US" dirty="0" smtClean="0"/>
              <a:t>Apples and pears: taste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3</a:t>
            </a:r>
          </a:p>
          <a:p>
            <a:pPr lvl="2"/>
            <a:r>
              <a:rPr lang="en-US" dirty="0" smtClean="0"/>
              <a:t>Apples and pears:  </a:t>
            </a:r>
            <a:r>
              <a:rPr lang="en-US" dirty="0" err="1" smtClean="0"/>
              <a:t>colour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199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Types of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Compare/ Contrast</a:t>
            </a:r>
          </a:p>
          <a:p>
            <a:r>
              <a:rPr lang="en-US" dirty="0" smtClean="0"/>
              <a:t>2. How would character X respond to character Y</a:t>
            </a:r>
          </a:p>
          <a:p>
            <a:r>
              <a:rPr lang="en-US" dirty="0" smtClean="0"/>
              <a:t>3. Who is the better …. </a:t>
            </a:r>
          </a:p>
          <a:p>
            <a:r>
              <a:rPr lang="en-US" dirty="0" smtClean="0"/>
              <a:t>4. Discuss similarities between X and Y</a:t>
            </a:r>
          </a:p>
          <a:p>
            <a:r>
              <a:rPr lang="en-US" dirty="0" smtClean="0"/>
              <a:t>5. Assess (to what extent)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661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Compare/Contrast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/>
              <a:t>Contrast </a:t>
            </a:r>
            <a:r>
              <a:rPr lang="en-CA" dirty="0"/>
              <a:t>the relationships that the father in “Wordsmith” and Sam Sing in “The Gold Mountain </a:t>
            </a:r>
            <a:r>
              <a:rPr lang="en-CA" dirty="0" smtClean="0"/>
              <a:t>Coat” have </a:t>
            </a:r>
            <a:r>
              <a:rPr lang="en-CA" dirty="0"/>
              <a:t>with their children. You must refer to both</a:t>
            </a:r>
            <a:r>
              <a:rPr lang="en-CA" b="1" dirty="0"/>
              <a:t> </a:t>
            </a:r>
            <a:r>
              <a:rPr lang="en-CA" dirty="0"/>
              <a:t>passages in your essay.</a:t>
            </a:r>
          </a:p>
        </p:txBody>
      </p:sp>
    </p:spTree>
    <p:extLst>
      <p:ext uri="{BB962C8B-B14F-4D97-AF65-F5344CB8AC3E}">
        <p14:creationId xmlns:p14="http://schemas.microsoft.com/office/powerpoint/2010/main" val="28981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X vs. Character 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/>
              <a:t>Discuss</a:t>
            </a:r>
            <a:r>
              <a:rPr lang="en-CA" dirty="0"/>
              <a:t> the ways in which Hap, the dairy farmer in “The Soul of Capitalism,” would likely </a:t>
            </a:r>
            <a:r>
              <a:rPr lang="en-CA" dirty="0" smtClean="0"/>
              <a:t>respond to </a:t>
            </a:r>
            <a:r>
              <a:rPr lang="en-CA" dirty="0"/>
              <a:t>Warhol’s art as described in “When Canada Met Andy.” You must refer to</a:t>
            </a:r>
            <a:r>
              <a:rPr lang="en-CA" b="1" dirty="0"/>
              <a:t> </a:t>
            </a:r>
            <a:r>
              <a:rPr lang="en-CA" dirty="0"/>
              <a:t>both passages </a:t>
            </a:r>
            <a:r>
              <a:rPr lang="en-CA" dirty="0" smtClean="0"/>
              <a:t>in your </a:t>
            </a:r>
            <a:r>
              <a:rPr lang="en-CA" dirty="0"/>
              <a:t>essay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944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better…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Which character </a:t>
            </a:r>
            <a:r>
              <a:rPr lang="en-CA" dirty="0"/>
              <a:t>Erik </a:t>
            </a:r>
            <a:r>
              <a:rPr lang="en-CA" dirty="0" err="1"/>
              <a:t>Weihenmayer</a:t>
            </a:r>
            <a:r>
              <a:rPr lang="en-CA" dirty="0"/>
              <a:t> in “Blindly He Goes…Up” </a:t>
            </a:r>
            <a:r>
              <a:rPr lang="en-CA" dirty="0" smtClean="0"/>
              <a:t>or Uncle </a:t>
            </a:r>
            <a:r>
              <a:rPr lang="en-CA" dirty="0"/>
              <a:t>Jim in “</a:t>
            </a:r>
            <a:r>
              <a:rPr lang="en-CA" dirty="0" err="1"/>
              <a:t>Versabraille</a:t>
            </a:r>
            <a:r>
              <a:rPr lang="en-CA" dirty="0"/>
              <a:t>” </a:t>
            </a:r>
            <a:r>
              <a:rPr lang="en-CA" dirty="0" smtClean="0"/>
              <a:t>is the </a:t>
            </a:r>
            <a:r>
              <a:rPr lang="en-CA" b="1" dirty="0" smtClean="0"/>
              <a:t>better </a:t>
            </a:r>
            <a:r>
              <a:rPr lang="en-CA" dirty="0" smtClean="0"/>
              <a:t>explorer.  </a:t>
            </a:r>
            <a:r>
              <a:rPr lang="en-CA" dirty="0"/>
              <a:t>You must refer to both</a:t>
            </a:r>
            <a:r>
              <a:rPr lang="en-CA" b="1" dirty="0"/>
              <a:t> </a:t>
            </a:r>
            <a:r>
              <a:rPr lang="en-CA" dirty="0"/>
              <a:t>passages in your essay.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709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similarities 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/>
              <a:t>Discuss </a:t>
            </a:r>
            <a:r>
              <a:rPr lang="en-CA" dirty="0"/>
              <a:t>the qualities that Erik </a:t>
            </a:r>
            <a:r>
              <a:rPr lang="en-CA" dirty="0" err="1"/>
              <a:t>Weihenmayer</a:t>
            </a:r>
            <a:r>
              <a:rPr lang="en-CA" dirty="0"/>
              <a:t> in “Blindly He Goes…Up” and Uncle Jim </a:t>
            </a:r>
            <a:r>
              <a:rPr lang="en-CA" dirty="0" smtClean="0"/>
              <a:t>in “</a:t>
            </a:r>
            <a:r>
              <a:rPr lang="en-CA" dirty="0" err="1" smtClean="0"/>
              <a:t>Versabraille</a:t>
            </a:r>
            <a:r>
              <a:rPr lang="en-CA" dirty="0"/>
              <a:t>” </a:t>
            </a:r>
            <a:r>
              <a:rPr lang="en-CA" b="1" dirty="0"/>
              <a:t>share</a:t>
            </a:r>
            <a:r>
              <a:rPr lang="en-CA" dirty="0"/>
              <a:t> in facing their challenges. You must refer to both</a:t>
            </a:r>
            <a:r>
              <a:rPr lang="en-CA" b="1" dirty="0"/>
              <a:t> </a:t>
            </a:r>
            <a:r>
              <a:rPr lang="en-CA" dirty="0"/>
              <a:t>passages in your essay.</a:t>
            </a:r>
          </a:p>
        </p:txBody>
      </p:sp>
    </p:spTree>
    <p:extLst>
      <p:ext uri="{BB962C8B-B14F-4D97-AF65-F5344CB8AC3E}">
        <p14:creationId xmlns:p14="http://schemas.microsoft.com/office/powerpoint/2010/main" val="7277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synthesis?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 with your group.</a:t>
            </a:r>
          </a:p>
          <a:p>
            <a:pPr lvl="1"/>
            <a:r>
              <a:rPr lang="en-US" dirty="0" smtClean="0"/>
              <a:t>Be prepared to share your answers.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89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Assess </a:t>
            </a:r>
            <a:r>
              <a:rPr lang="en-US" dirty="0"/>
              <a:t>the role that optimism plays in the lives of Jenny in “Circus in Town” and Chris Gardner in “ ‘</a:t>
            </a:r>
            <a:r>
              <a:rPr lang="en-US" dirty="0" err="1"/>
              <a:t>Happyness</a:t>
            </a:r>
            <a:r>
              <a:rPr lang="en-US" dirty="0"/>
              <a:t>’ for Sale.” You must refer to both passages in your response.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34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Read the question with care and identify the </a:t>
            </a:r>
            <a:r>
              <a:rPr lang="en-CA" dirty="0" smtClean="0"/>
              <a:t>(1) </a:t>
            </a:r>
            <a:r>
              <a:rPr lang="en-CA" b="1" dirty="0" smtClean="0"/>
              <a:t>key </a:t>
            </a:r>
            <a:r>
              <a:rPr lang="en-CA" b="1" dirty="0"/>
              <a:t>verb </a:t>
            </a:r>
            <a:r>
              <a:rPr lang="en-CA" b="1" dirty="0" smtClean="0"/>
              <a:t>and</a:t>
            </a:r>
            <a:r>
              <a:rPr lang="en-CA" dirty="0" smtClean="0"/>
              <a:t> (2) </a:t>
            </a:r>
            <a:r>
              <a:rPr lang="en-CA" b="1" dirty="0" smtClean="0"/>
              <a:t>key </a:t>
            </a:r>
            <a:r>
              <a:rPr lang="en-CA" b="1" dirty="0"/>
              <a:t>words. </a:t>
            </a:r>
            <a:endParaRPr lang="en-CA" b="1" dirty="0" smtClean="0"/>
          </a:p>
          <a:p>
            <a:endParaRPr lang="en-CA" b="1" dirty="0"/>
          </a:p>
          <a:p>
            <a:r>
              <a:rPr lang="en-CA" dirty="0" smtClean="0"/>
              <a:t>Keep </a:t>
            </a:r>
            <a:r>
              <a:rPr lang="en-CA" dirty="0"/>
              <a:t>in mind that the exam marker </a:t>
            </a:r>
            <a:r>
              <a:rPr lang="en-CA" i="1" dirty="0"/>
              <a:t>only </a:t>
            </a:r>
            <a:r>
              <a:rPr lang="en-CA" dirty="0"/>
              <a:t>marks the responses to the key words in the question! </a:t>
            </a:r>
          </a:p>
        </p:txBody>
      </p:sp>
    </p:spTree>
    <p:extLst>
      <p:ext uri="{BB962C8B-B14F-4D97-AF65-F5344CB8AC3E}">
        <p14:creationId xmlns:p14="http://schemas.microsoft.com/office/powerpoint/2010/main" val="311044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the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b="1" dirty="0" smtClean="0"/>
              <a:t>Assess </a:t>
            </a:r>
            <a:r>
              <a:rPr lang="en-CA" dirty="0"/>
              <a:t>the </a:t>
            </a:r>
            <a:r>
              <a:rPr lang="en-CA" b="1" dirty="0" smtClean="0"/>
              <a:t>role </a:t>
            </a:r>
            <a:r>
              <a:rPr lang="en-CA" dirty="0"/>
              <a:t>that </a:t>
            </a:r>
            <a:r>
              <a:rPr lang="en-CA" b="1" dirty="0" smtClean="0"/>
              <a:t>optimism </a:t>
            </a:r>
            <a:r>
              <a:rPr lang="en-CA" b="1" dirty="0"/>
              <a:t>plays in the lives of Jenny </a:t>
            </a:r>
            <a:r>
              <a:rPr lang="en-CA" dirty="0"/>
              <a:t>in “Circus in Town” </a:t>
            </a:r>
            <a:r>
              <a:rPr lang="en-CA" dirty="0" smtClean="0"/>
              <a:t>and </a:t>
            </a:r>
            <a:r>
              <a:rPr lang="en-CA" b="1" dirty="0" smtClean="0"/>
              <a:t>Chris </a:t>
            </a:r>
            <a:r>
              <a:rPr lang="en-CA" b="1" dirty="0"/>
              <a:t>Gardner </a:t>
            </a:r>
            <a:r>
              <a:rPr lang="en-CA" dirty="0"/>
              <a:t>in </a:t>
            </a:r>
            <a:r>
              <a:rPr lang="en-CA" dirty="0" smtClean="0"/>
              <a:t>“</a:t>
            </a:r>
            <a:r>
              <a:rPr lang="en-CA" dirty="0" err="1" smtClean="0"/>
              <a:t>Happyness</a:t>
            </a:r>
            <a:r>
              <a:rPr lang="en-CA" dirty="0" smtClean="0"/>
              <a:t> </a:t>
            </a:r>
            <a:r>
              <a:rPr lang="en-CA" dirty="0"/>
              <a:t>for Sale.” </a:t>
            </a:r>
            <a:endParaRPr lang="en-CA" dirty="0" smtClean="0"/>
          </a:p>
          <a:p>
            <a:endParaRPr lang="en-US" dirty="0"/>
          </a:p>
          <a:p>
            <a:r>
              <a:rPr lang="en-US" dirty="0" smtClean="0"/>
              <a:t>Assess = key verb</a:t>
            </a:r>
          </a:p>
          <a:p>
            <a:r>
              <a:rPr lang="en-US" dirty="0" smtClean="0"/>
              <a:t>Role/Optimism = key words</a:t>
            </a:r>
          </a:p>
          <a:p>
            <a:r>
              <a:rPr lang="en-US" dirty="0" smtClean="0"/>
              <a:t>Lives of Jenny and Chris Gardner = key words</a:t>
            </a:r>
            <a:endParaRPr lang="en-CA" dirty="0" smtClean="0"/>
          </a:p>
          <a:p>
            <a:endParaRPr lang="en-CA" b="1" dirty="0"/>
          </a:p>
          <a:p>
            <a:r>
              <a:rPr lang="en-CA" b="1" dirty="0" smtClean="0"/>
              <a:t>“</a:t>
            </a:r>
            <a:r>
              <a:rPr lang="en-CA" b="1" dirty="0"/>
              <a:t>Assess” </a:t>
            </a:r>
            <a:r>
              <a:rPr lang="en-CA" dirty="0"/>
              <a:t>— the key verb tells you how to structure your essay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 </a:t>
            </a:r>
            <a:r>
              <a:rPr lang="en-CA" dirty="0"/>
              <a:t>For example, assess means to estimate the value of something based on some criteria and present a well informed judgment. </a:t>
            </a:r>
          </a:p>
        </p:txBody>
      </p:sp>
    </p:spTree>
    <p:extLst>
      <p:ext uri="{BB962C8B-B14F-4D97-AF65-F5344CB8AC3E}">
        <p14:creationId xmlns:p14="http://schemas.microsoft.com/office/powerpoint/2010/main" val="117892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Practice identifying the key verbs and words in each question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19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Hardest Part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synthesis section is the hardest part of the exam</a:t>
            </a:r>
          </a:p>
          <a:p>
            <a:endParaRPr lang="en-US" dirty="0"/>
          </a:p>
          <a:p>
            <a:r>
              <a:rPr lang="en-US" dirty="0" smtClean="0"/>
              <a:t>It is worth </a:t>
            </a:r>
            <a:r>
              <a:rPr lang="en-US" dirty="0" smtClean="0"/>
              <a:t>47</a:t>
            </a:r>
            <a:r>
              <a:rPr lang="en-US" dirty="0" smtClean="0"/>
              <a:t>% </a:t>
            </a:r>
            <a:r>
              <a:rPr lang="en-US" dirty="0" smtClean="0"/>
              <a:t>of the entire exam!</a:t>
            </a:r>
          </a:p>
          <a:p>
            <a:pPr lvl="1"/>
            <a:r>
              <a:rPr lang="en-US" dirty="0" smtClean="0"/>
              <a:t>17 % -- multiple choice</a:t>
            </a:r>
          </a:p>
          <a:p>
            <a:pPr lvl="1"/>
            <a:r>
              <a:rPr lang="en-US" dirty="0" smtClean="0"/>
              <a:t>30% -- essay</a:t>
            </a:r>
          </a:p>
          <a:p>
            <a:endParaRPr lang="en-US" dirty="0"/>
          </a:p>
          <a:p>
            <a:r>
              <a:rPr lang="en-US" dirty="0" smtClean="0"/>
              <a:t>You should devote 1hr and 25 min to the synthesis section (multiple choice and essay)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28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and C: The Synthesis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be asked to read two texts and answer multiple choice questions about each (14 in total)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will be </a:t>
            </a:r>
            <a:r>
              <a:rPr lang="en-US" i="1" dirty="0"/>
              <a:t>2 multiple choice questions</a:t>
            </a:r>
            <a:r>
              <a:rPr lang="en-US" dirty="0"/>
              <a:t> (about both texts together</a:t>
            </a:r>
            <a:r>
              <a:rPr lang="en-US" dirty="0" smtClean="0"/>
              <a:t>)</a:t>
            </a:r>
          </a:p>
          <a:p>
            <a:endParaRPr lang="en-CA" dirty="0"/>
          </a:p>
          <a:p>
            <a:r>
              <a:rPr lang="en-US" dirty="0" smtClean="0"/>
              <a:t>There </a:t>
            </a:r>
            <a:r>
              <a:rPr lang="en-US" dirty="0"/>
              <a:t>will be </a:t>
            </a:r>
            <a:r>
              <a:rPr lang="en-US" i="1" dirty="0"/>
              <a:t>one written response </a:t>
            </a:r>
            <a:r>
              <a:rPr lang="en-US" dirty="0"/>
              <a:t>(synthesis essay)</a:t>
            </a:r>
            <a:endParaRPr lang="en-CA" dirty="0"/>
          </a:p>
          <a:p>
            <a:pPr lvl="1"/>
            <a:r>
              <a:rPr lang="en-US" dirty="0" smtClean="0"/>
              <a:t>You </a:t>
            </a:r>
            <a:r>
              <a:rPr lang="en-US" dirty="0"/>
              <a:t>will need to </a:t>
            </a:r>
            <a:r>
              <a:rPr lang="en-US" i="1" dirty="0"/>
              <a:t>discuss both texts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579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marker looking for?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 in your group.</a:t>
            </a:r>
          </a:p>
          <a:p>
            <a:pPr lvl="1"/>
            <a:r>
              <a:rPr lang="en-US" dirty="0" smtClean="0"/>
              <a:t>What is the marking looking for in a synthesis essay?</a:t>
            </a:r>
          </a:p>
          <a:p>
            <a:pPr lvl="2"/>
            <a:r>
              <a:rPr lang="en-US" dirty="0" smtClean="0"/>
              <a:t>Be prepared to share out.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68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Synthesis is…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true synthesis = combining ideas from two different texts</a:t>
            </a:r>
          </a:p>
          <a:p>
            <a:endParaRPr lang="en-US" dirty="0"/>
          </a:p>
          <a:p>
            <a:r>
              <a:rPr lang="en-US" dirty="0" smtClean="0"/>
              <a:t>You will be given a prompt and you must find a way to talk about both texts in relation to the prompt.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60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for success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reading</a:t>
            </a:r>
          </a:p>
          <a:p>
            <a:pPr lvl="1"/>
            <a:r>
              <a:rPr lang="en-US" dirty="0" smtClean="0"/>
              <a:t>Before starting section B or C, read the prompt for the synthesis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Write the prompt at the top of the page you are reading</a:t>
            </a:r>
          </a:p>
          <a:p>
            <a:pPr lvl="2"/>
            <a:r>
              <a:rPr lang="en-US" dirty="0" smtClean="0"/>
              <a:t>This way you can refer back to it when reading and read with the prompt in mind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Circle or underline any quotes that relate to the prompt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222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for success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 you start writing</a:t>
            </a:r>
          </a:p>
          <a:p>
            <a:pPr lvl="1"/>
            <a:r>
              <a:rPr lang="en-US" dirty="0" smtClean="0"/>
              <a:t>Read the prompt carefully – make sure you understand what it is asking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Plan out your essay</a:t>
            </a:r>
          </a:p>
          <a:p>
            <a:pPr lvl="2"/>
            <a:r>
              <a:rPr lang="en-US" dirty="0" smtClean="0"/>
              <a:t>Take 5 min to plan – it will pay off.</a:t>
            </a:r>
          </a:p>
          <a:p>
            <a:pPr lvl="2"/>
            <a:r>
              <a:rPr lang="en-US" dirty="0" smtClean="0"/>
              <a:t>Exam day is not the time to finish early!</a:t>
            </a:r>
          </a:p>
          <a:p>
            <a:pPr lvl="2"/>
            <a:endParaRPr lang="en-CA" dirty="0" smtClean="0"/>
          </a:p>
          <a:p>
            <a:pPr lvl="1"/>
            <a:r>
              <a:rPr lang="en-US" dirty="0" smtClean="0"/>
              <a:t>Find quotes that will support your points</a:t>
            </a:r>
          </a:p>
        </p:txBody>
      </p:sp>
    </p:spTree>
    <p:extLst>
      <p:ext uri="{BB962C8B-B14F-4D97-AF65-F5344CB8AC3E}">
        <p14:creationId xmlns:p14="http://schemas.microsoft.com/office/powerpoint/2010/main" val="116873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for success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 Address the prompt </a:t>
            </a:r>
          </a:p>
          <a:p>
            <a:pPr lvl="1"/>
            <a:r>
              <a:rPr lang="en-US" dirty="0" smtClean="0"/>
              <a:t> Include the titles and authors of the texts</a:t>
            </a:r>
          </a:p>
          <a:p>
            <a:pPr lvl="1"/>
            <a:r>
              <a:rPr lang="en-US" dirty="0" smtClean="0"/>
              <a:t> Write a strong thesis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234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224</TotalTime>
  <Words>910</Words>
  <Application>Microsoft Office PowerPoint</Application>
  <PresentationFormat>On-screen Show (4:3)</PresentationFormat>
  <Paragraphs>149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Synthesis</vt:lpstr>
      <vt:lpstr>What is a synthesis?</vt:lpstr>
      <vt:lpstr>The Hardest Part</vt:lpstr>
      <vt:lpstr>Part B and C: The Synthesis</vt:lpstr>
      <vt:lpstr>What is the marker looking for?</vt:lpstr>
      <vt:lpstr>A Synthesis is…</vt:lpstr>
      <vt:lpstr>Hints for success</vt:lpstr>
      <vt:lpstr>Hints for success</vt:lpstr>
      <vt:lpstr>Hints for success</vt:lpstr>
      <vt:lpstr>Hints for success </vt:lpstr>
      <vt:lpstr>Conclusion</vt:lpstr>
      <vt:lpstr>Style</vt:lpstr>
      <vt:lpstr>Method of comparison</vt:lpstr>
      <vt:lpstr>Method of Comparison </vt:lpstr>
      <vt:lpstr>5 Types of Questions</vt:lpstr>
      <vt:lpstr>Compare/Contrast</vt:lpstr>
      <vt:lpstr>Character X vs. Character Y</vt:lpstr>
      <vt:lpstr>Who is better…</vt:lpstr>
      <vt:lpstr>Discuss similarities …</vt:lpstr>
      <vt:lpstr>Assess </vt:lpstr>
      <vt:lpstr>The Question</vt:lpstr>
      <vt:lpstr>Breaking down the question</vt:lpstr>
      <vt:lpstr>Practice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</dc:title>
  <dc:creator>Bronwen</dc:creator>
  <cp:lastModifiedBy>Bronwen</cp:lastModifiedBy>
  <cp:revision>11</cp:revision>
  <dcterms:created xsi:type="dcterms:W3CDTF">2012-09-27T02:27:17Z</dcterms:created>
  <dcterms:modified xsi:type="dcterms:W3CDTF">2012-09-28T03:49:13Z</dcterms:modified>
</cp:coreProperties>
</file>