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60" r:id="rId7"/>
    <p:sldId id="259" r:id="rId8"/>
    <p:sldId id="261" r:id="rId9"/>
    <p:sldId id="262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D3A559-66F3-41E2-9573-6FA9A88E2605}" type="datetimeFigureOut">
              <a:rPr lang="en-CA" smtClean="0"/>
              <a:t>07/04/2013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32510D-E351-4FD8-898B-4018C123C0D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Style Analysis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20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handout.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64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Focus – The 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need to examine the rest the components that make up syntax.</a:t>
            </a:r>
          </a:p>
        </p:txBody>
      </p:sp>
    </p:spTree>
    <p:extLst>
      <p:ext uri="{BB962C8B-B14F-4D97-AF65-F5344CB8AC3E}">
        <p14:creationId xmlns:p14="http://schemas.microsoft.com/office/powerpoint/2010/main" val="24506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Word Order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Changing </a:t>
            </a:r>
            <a:r>
              <a:rPr lang="en-US" dirty="0"/>
              <a:t>the word order can </a:t>
            </a:r>
            <a:r>
              <a:rPr lang="en-US" i="1" dirty="0"/>
              <a:t>change the meaning of a sentence.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US" dirty="0"/>
              <a:t>Jim said that he drives </a:t>
            </a:r>
            <a:r>
              <a:rPr lang="en-US" i="1" dirty="0">
                <a:solidFill>
                  <a:srgbClr val="FF0000"/>
                </a:solidFill>
              </a:rPr>
              <a:t>only</a:t>
            </a:r>
            <a:r>
              <a:rPr lang="en-US" dirty="0"/>
              <a:t> a truck. (He drives nothing else)</a:t>
            </a:r>
            <a:endParaRPr lang="en-CA" dirty="0"/>
          </a:p>
          <a:p>
            <a:pPr lvl="1"/>
            <a:r>
              <a:rPr lang="en-US" dirty="0"/>
              <a:t>Jim said that </a:t>
            </a:r>
            <a:r>
              <a:rPr lang="en-US" i="1" dirty="0">
                <a:solidFill>
                  <a:srgbClr val="FF0000"/>
                </a:solidFill>
              </a:rPr>
              <a:t>only</a:t>
            </a:r>
            <a:r>
              <a:rPr lang="en-US" i="1" dirty="0"/>
              <a:t> </a:t>
            </a:r>
            <a:r>
              <a:rPr lang="en-US" dirty="0"/>
              <a:t>he drives a truck. (No one else drives a truck)</a:t>
            </a:r>
            <a:endParaRPr lang="en-CA" dirty="0"/>
          </a:p>
          <a:p>
            <a:pPr lvl="1"/>
            <a:r>
              <a:rPr lang="en-US" dirty="0" smtClean="0"/>
              <a:t>Jim </a:t>
            </a:r>
            <a:r>
              <a:rPr lang="en-US" i="1" dirty="0">
                <a:solidFill>
                  <a:srgbClr val="FF0000"/>
                </a:solidFill>
              </a:rPr>
              <a:t>only</a:t>
            </a:r>
            <a:r>
              <a:rPr lang="en-US" dirty="0"/>
              <a:t> said that he drives a truck. (He probably doesn’t really drive a truck)</a:t>
            </a:r>
            <a:endParaRPr lang="en-CA" dirty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Only</a:t>
            </a:r>
            <a:r>
              <a:rPr lang="en-US" dirty="0"/>
              <a:t> Jim said that he drives a truck. (No one else said it)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616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Sentence Length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Telegraphic</a:t>
            </a:r>
            <a:r>
              <a:rPr lang="en-US" dirty="0"/>
              <a:t> – less than five words </a:t>
            </a:r>
            <a:r>
              <a:rPr lang="en-US" dirty="0" smtClean="0"/>
              <a:t>long</a:t>
            </a:r>
          </a:p>
          <a:p>
            <a:endParaRPr lang="en-CA" dirty="0"/>
          </a:p>
          <a:p>
            <a:r>
              <a:rPr lang="en-US" b="1" dirty="0"/>
              <a:t>Short</a:t>
            </a:r>
            <a:r>
              <a:rPr lang="en-US" dirty="0"/>
              <a:t> – five words </a:t>
            </a:r>
            <a:r>
              <a:rPr lang="en-US" dirty="0" smtClean="0"/>
              <a:t>long</a:t>
            </a:r>
          </a:p>
          <a:p>
            <a:endParaRPr lang="en-CA" dirty="0"/>
          </a:p>
          <a:p>
            <a:r>
              <a:rPr lang="en-US" b="1" dirty="0"/>
              <a:t>Medium</a:t>
            </a:r>
            <a:r>
              <a:rPr lang="en-US" dirty="0"/>
              <a:t> – approx. eighteen words </a:t>
            </a:r>
            <a:r>
              <a:rPr lang="en-US" dirty="0" smtClean="0"/>
              <a:t>long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b="1" dirty="0"/>
              <a:t>Long </a:t>
            </a:r>
            <a:r>
              <a:rPr lang="en-US" dirty="0"/>
              <a:t>– greater than thirty words long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615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Punctuation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Semi-colon</a:t>
            </a:r>
            <a:r>
              <a:rPr lang="en-US" dirty="0"/>
              <a:t>: the semi-colon joins two or more clauses when there is </a:t>
            </a:r>
            <a:r>
              <a:rPr lang="en-US" i="1" dirty="0"/>
              <a:t>no connecting word</a:t>
            </a:r>
            <a:r>
              <a:rPr lang="en-US" dirty="0"/>
              <a:t> (and, but, or).  When a semi-colon is used, </a:t>
            </a:r>
            <a:r>
              <a:rPr lang="en-US" i="1" dirty="0"/>
              <a:t>all clauses are equally important</a:t>
            </a:r>
            <a:r>
              <a:rPr lang="en-US" dirty="0"/>
              <a:t>, and the reader should pay equal attention to them </a:t>
            </a:r>
            <a:r>
              <a:rPr lang="en-US" dirty="0" smtClean="0"/>
              <a:t>all.</a:t>
            </a:r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He is my best friend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I have known him most of my life.</a:t>
            </a:r>
            <a:endParaRPr lang="en-CA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n-CA" dirty="0"/>
          </a:p>
          <a:p>
            <a:r>
              <a:rPr lang="en-US" b="1" dirty="0"/>
              <a:t>Colon</a:t>
            </a:r>
            <a:r>
              <a:rPr lang="en-US" dirty="0"/>
              <a:t>: the colon tells the reader that something </a:t>
            </a:r>
            <a:r>
              <a:rPr lang="en-US" i="1" dirty="0"/>
              <a:t>important will </a:t>
            </a:r>
            <a:r>
              <a:rPr lang="en-US" i="1" dirty="0" smtClean="0"/>
              <a:t>follow</a:t>
            </a:r>
            <a:r>
              <a:rPr lang="en-US" dirty="0" smtClean="0"/>
              <a:t>.</a:t>
            </a:r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His is my best friend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he helps me through hard times and celebrates good times with me.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153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4) Punctuation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Dash</a:t>
            </a:r>
            <a:r>
              <a:rPr lang="en-US" dirty="0"/>
              <a:t>: the dash marks a </a:t>
            </a:r>
            <a:r>
              <a:rPr lang="en-US" i="1" dirty="0"/>
              <a:t>sudden change</a:t>
            </a:r>
            <a:r>
              <a:rPr lang="en-US" dirty="0"/>
              <a:t> in thought or sets off a summary.  Parenthesis can do this, too, but the dash is more informal and </a:t>
            </a:r>
            <a:r>
              <a:rPr lang="en-US" dirty="0" smtClean="0"/>
              <a:t>conversational.</a:t>
            </a:r>
            <a:endParaRPr lang="en-CA" dirty="0"/>
          </a:p>
          <a:p>
            <a:pPr lvl="1"/>
            <a:r>
              <a:rPr lang="en-US" dirty="0" smtClean="0"/>
              <a:t>Ex</a:t>
            </a:r>
            <a:r>
              <a:rPr lang="en-US" dirty="0"/>
              <a:t>. John – my best friend – lives right down the street.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b="1" dirty="0"/>
              <a:t>Italics</a:t>
            </a:r>
            <a:r>
              <a:rPr lang="en-US" dirty="0"/>
              <a:t>: are used to </a:t>
            </a:r>
            <a:r>
              <a:rPr lang="en-US" i="1" dirty="0"/>
              <a:t>talk about a word as a word</a:t>
            </a:r>
            <a:r>
              <a:rPr lang="en-US" dirty="0"/>
              <a:t> (He used the word </a:t>
            </a:r>
            <a:r>
              <a:rPr lang="en-US" i="1" dirty="0"/>
              <a:t>really</a:t>
            </a:r>
            <a:r>
              <a:rPr lang="en-US" dirty="0"/>
              <a:t> too many times in that paragraph) or for </a:t>
            </a:r>
            <a:r>
              <a:rPr lang="en-US" i="1" dirty="0"/>
              <a:t>emphasis.</a:t>
            </a:r>
            <a:r>
              <a:rPr lang="en-US" dirty="0"/>
              <a:t> When we handwrite something, we show italics by </a:t>
            </a:r>
            <a:r>
              <a:rPr lang="en-US" u="sng" dirty="0" smtClean="0"/>
              <a:t>underlining.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669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Sophisticated Syntax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Included on your sheet if you are interested.</a:t>
            </a:r>
          </a:p>
          <a:p>
            <a:endParaRPr lang="en-US" dirty="0"/>
          </a:p>
          <a:p>
            <a:r>
              <a:rPr lang="en-US" dirty="0" smtClean="0"/>
              <a:t>It is not necessary to know these terms!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4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look for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Focus on looking at the </a:t>
            </a:r>
            <a:r>
              <a:rPr lang="en-US" i="1" dirty="0"/>
              <a:t>four key areas of syntax</a:t>
            </a:r>
            <a:r>
              <a:rPr lang="en-US" dirty="0"/>
              <a:t> and answering the following questions:</a:t>
            </a:r>
            <a:endParaRPr lang="en-CA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CA" dirty="0"/>
          </a:p>
          <a:p>
            <a:r>
              <a:rPr lang="en-US" b="1" dirty="0"/>
              <a:t>1) Sentence parts</a:t>
            </a:r>
            <a:endParaRPr lang="en-CA" dirty="0"/>
          </a:p>
          <a:p>
            <a:pPr lvl="1"/>
            <a:r>
              <a:rPr lang="en-CA" i="1" dirty="0"/>
              <a:t>Devices</a:t>
            </a:r>
            <a:r>
              <a:rPr lang="en-CA" dirty="0"/>
              <a:t>: How would you describe the author’s use of the following:</a:t>
            </a:r>
          </a:p>
          <a:p>
            <a:pPr lvl="2"/>
            <a:r>
              <a:rPr lang="en-CA" dirty="0" smtClean="0"/>
              <a:t>Independent </a:t>
            </a:r>
            <a:r>
              <a:rPr lang="en-CA" dirty="0"/>
              <a:t>and dependent clauses</a:t>
            </a:r>
          </a:p>
          <a:p>
            <a:pPr lvl="2"/>
            <a:r>
              <a:rPr lang="en-CA" dirty="0" smtClean="0"/>
              <a:t>Repetition</a:t>
            </a:r>
            <a:endParaRPr lang="en-CA" dirty="0"/>
          </a:p>
          <a:p>
            <a:pPr lvl="2"/>
            <a:r>
              <a:rPr lang="en-CA" dirty="0" smtClean="0"/>
              <a:t>Parallelism</a:t>
            </a:r>
            <a:endParaRPr lang="en-CA" dirty="0"/>
          </a:p>
          <a:p>
            <a:pPr lvl="2"/>
            <a:r>
              <a:rPr lang="en-CA" dirty="0" smtClean="0"/>
              <a:t>Fragments</a:t>
            </a:r>
            <a:endParaRPr lang="en-CA" dirty="0"/>
          </a:p>
          <a:p>
            <a:pPr lvl="2"/>
            <a:r>
              <a:rPr lang="en-CA" dirty="0" smtClean="0"/>
              <a:t>Comparisons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188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look for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Word order</a:t>
            </a:r>
            <a:endParaRPr lang="en-CA" dirty="0"/>
          </a:p>
          <a:p>
            <a:pPr lvl="1"/>
            <a:r>
              <a:rPr lang="en-CA" i="1" dirty="0"/>
              <a:t>Structure</a:t>
            </a:r>
            <a:r>
              <a:rPr lang="en-CA" dirty="0"/>
              <a:t>: How are words and phrases arranged within the sentence? What is the author trying to accomplish through this arrangement</a:t>
            </a:r>
            <a:r>
              <a:rPr lang="en-CA" dirty="0" smtClean="0"/>
              <a:t>?</a:t>
            </a:r>
          </a:p>
          <a:p>
            <a:pPr marL="365760" lvl="1" indent="0">
              <a:buNone/>
            </a:pPr>
            <a:endParaRPr lang="en-CA" dirty="0"/>
          </a:p>
          <a:p>
            <a:pPr lvl="1"/>
            <a:r>
              <a:rPr lang="en-CA" i="1" dirty="0"/>
              <a:t>Sentence beginnings: </a:t>
            </a:r>
            <a:r>
              <a:rPr lang="en-CA" dirty="0"/>
              <a:t>How does the author begin his or her sentences? (Does the author, for example, consistently begin with introductory phrases or clauses?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076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look for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Sentence length</a:t>
            </a:r>
            <a:endParaRPr lang="en-CA" dirty="0"/>
          </a:p>
          <a:p>
            <a:pPr lvl="1"/>
            <a:r>
              <a:rPr lang="en-CA" i="1" dirty="0"/>
              <a:t>Sentence length: </a:t>
            </a:r>
            <a:r>
              <a:rPr lang="en-CA" dirty="0"/>
              <a:t>How many words are in the different sentences? Do you notice any pattern (e.g., a cluster of short sentences of a particular type)?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263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Syntax</a:t>
            </a:r>
            <a:r>
              <a:rPr lang="en-US" dirty="0"/>
              <a:t> = sentence structure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Syntax controls </a:t>
            </a:r>
            <a:r>
              <a:rPr lang="en-US" i="1" dirty="0"/>
              <a:t>verbal pacing</a:t>
            </a:r>
            <a:r>
              <a:rPr lang="en-US" dirty="0"/>
              <a:t> and </a:t>
            </a:r>
            <a:r>
              <a:rPr lang="en-US" i="1" dirty="0"/>
              <a:t>focus</a:t>
            </a:r>
            <a:r>
              <a:rPr lang="en-US" dirty="0"/>
              <a:t>.   It is important to examine </a:t>
            </a:r>
            <a:r>
              <a:rPr lang="en-US" i="1" dirty="0"/>
              <a:t>sentence patterns</a:t>
            </a:r>
            <a:r>
              <a:rPr lang="en-US" dirty="0"/>
              <a:t> and </a:t>
            </a:r>
            <a:r>
              <a:rPr lang="en-US" i="1" dirty="0"/>
              <a:t>variety</a:t>
            </a:r>
            <a:r>
              <a:rPr lang="en-US" dirty="0"/>
              <a:t> for their effects.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Syntax includes: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1) Sentence parts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2) Word order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3) Sentence length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4) Punctuation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263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look for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Punctuation</a:t>
            </a:r>
            <a:endParaRPr lang="en-CA" dirty="0"/>
          </a:p>
          <a:p>
            <a:pPr lvl="1"/>
            <a:r>
              <a:rPr lang="en-CA" i="1" dirty="0"/>
              <a:t>Punctuation</a:t>
            </a:r>
            <a:r>
              <a:rPr lang="en-CA" dirty="0"/>
              <a:t>: How does the author punctuate the sentence and to what extent does the punctuation affect the meaning?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785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look for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b="1" u="sng" dirty="0"/>
              <a:t>Final </a:t>
            </a:r>
            <a:r>
              <a:rPr lang="en-CA" b="1" u="sng" dirty="0" smtClean="0"/>
              <a:t>Questions</a:t>
            </a:r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CA" i="1" dirty="0" smtClean="0"/>
              <a:t>Changes</a:t>
            </a:r>
            <a:r>
              <a:rPr lang="en-CA" i="1" dirty="0"/>
              <a:t>: </a:t>
            </a:r>
            <a:r>
              <a:rPr lang="en-CA" dirty="0"/>
              <a:t>Are there places where the syntax clearly changes? If so, where, how, and why</a:t>
            </a:r>
            <a:r>
              <a:rPr lang="en-CA" dirty="0" smtClean="0"/>
              <a:t>?</a:t>
            </a:r>
          </a:p>
          <a:p>
            <a:pPr marL="365760" lvl="1" indent="0">
              <a:buNone/>
            </a:pPr>
            <a:endParaRPr lang="en-CA" dirty="0"/>
          </a:p>
          <a:p>
            <a:pPr lvl="1"/>
            <a:r>
              <a:rPr lang="en-CA" i="1" dirty="0" smtClean="0"/>
              <a:t>Language</a:t>
            </a:r>
            <a:r>
              <a:rPr lang="en-CA" i="1" dirty="0"/>
              <a:t>: </a:t>
            </a:r>
            <a:r>
              <a:rPr lang="en-CA" dirty="0"/>
              <a:t>What use does the author make of figurative language or colloquial expressions?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49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Characterizing </a:t>
            </a:r>
            <a:r>
              <a:rPr lang="en-CA" dirty="0" smtClean="0"/>
              <a:t>Syntax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Just </a:t>
            </a:r>
            <a:r>
              <a:rPr lang="en-CA" dirty="0"/>
              <a:t>like you must provide an adjective when explaining tone, you must provide a description of the syntax in a text as well. Try to answer the following question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CA" dirty="0" smtClean="0"/>
              <a:t> </a:t>
            </a:r>
            <a:r>
              <a:rPr lang="en-CA" b="1" dirty="0"/>
              <a:t>How would you characterize the author’s syntax in this text?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r>
              <a:rPr lang="en-CA" i="1" dirty="0"/>
              <a:t>Options:</a:t>
            </a:r>
            <a:endParaRPr lang="en-CA" dirty="0"/>
          </a:p>
          <a:p>
            <a:pPr lvl="1"/>
            <a:r>
              <a:rPr lang="en-CA" dirty="0" smtClean="0"/>
              <a:t>plain</a:t>
            </a:r>
            <a:r>
              <a:rPr lang="en-CA" dirty="0"/>
              <a:t>, sparse, unadorned		</a:t>
            </a:r>
            <a:r>
              <a:rPr lang="en-CA" dirty="0" smtClean="0"/>
              <a:t>-staccato</a:t>
            </a:r>
            <a:r>
              <a:rPr lang="en-CA" dirty="0"/>
              <a:t>, abrupt</a:t>
            </a:r>
          </a:p>
          <a:p>
            <a:pPr lvl="1"/>
            <a:r>
              <a:rPr lang="en-CA" dirty="0" smtClean="0"/>
              <a:t>ornate</a:t>
            </a:r>
            <a:r>
              <a:rPr lang="en-CA" dirty="0"/>
              <a:t>, elaborate, flowery	</a:t>
            </a:r>
            <a:r>
              <a:rPr lang="en-CA" dirty="0" smtClean="0"/>
              <a:t>-</a:t>
            </a:r>
            <a:r>
              <a:rPr lang="en-CA" dirty="0"/>
              <a:t>elegant</a:t>
            </a:r>
          </a:p>
          <a:p>
            <a:pPr lvl="1"/>
            <a:r>
              <a:rPr lang="en-CA" dirty="0" smtClean="0"/>
              <a:t>jumbled</a:t>
            </a:r>
            <a:r>
              <a:rPr lang="en-CA" dirty="0"/>
              <a:t>, chaotic, 		</a:t>
            </a:r>
            <a:r>
              <a:rPr lang="en-CA" dirty="0" smtClean="0"/>
              <a:t>-</a:t>
            </a:r>
            <a:r>
              <a:rPr lang="en-CA" dirty="0"/>
              <a:t>musical, lyrical, </a:t>
            </a:r>
            <a:r>
              <a:rPr lang="en-CA" dirty="0" smtClean="0"/>
              <a:t>lilting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0790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327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Focus – Sentence Parts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helpful to be able to identify different parts of the sentence.</a:t>
            </a:r>
          </a:p>
          <a:p>
            <a:endParaRPr lang="en-US" dirty="0"/>
          </a:p>
          <a:p>
            <a:r>
              <a:rPr lang="en-US" dirty="0" smtClean="0"/>
              <a:t>We will go over basic sentence vocabulary today.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449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1)Sentence Parts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US" b="1" dirty="0"/>
              <a:t>The Subject:</a:t>
            </a:r>
            <a:r>
              <a:rPr lang="en-US" dirty="0"/>
              <a:t> is the part of the sentence which expresses </a:t>
            </a:r>
            <a:r>
              <a:rPr lang="en-US" i="1" dirty="0"/>
              <a:t>what the sentence is about</a:t>
            </a:r>
            <a:r>
              <a:rPr lang="en-US" dirty="0"/>
              <a:t>. It’s the topic of the </a:t>
            </a:r>
            <a:r>
              <a:rPr lang="en-US" dirty="0" smtClean="0"/>
              <a:t>sentence.</a:t>
            </a:r>
          </a:p>
          <a:p>
            <a:endParaRPr lang="en-CA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The lion </a:t>
            </a:r>
            <a:r>
              <a:rPr lang="en-US" dirty="0" smtClean="0"/>
              <a:t>ran into the wilderness.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Ask yourself, “What is the sentence about?”  This will tell you the subject of the sentence.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17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Sentence Parts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The Verb (or predicate)</a:t>
            </a:r>
            <a:r>
              <a:rPr lang="en-US" dirty="0"/>
              <a:t>: is the part of the sentence that </a:t>
            </a:r>
            <a:r>
              <a:rPr lang="en-US" i="1" dirty="0"/>
              <a:t>expresses action</a:t>
            </a:r>
            <a:r>
              <a:rPr lang="en-US" dirty="0"/>
              <a:t> or </a:t>
            </a:r>
            <a:r>
              <a:rPr lang="en-US" i="1" dirty="0"/>
              <a:t>connects the subject</a:t>
            </a:r>
            <a:r>
              <a:rPr lang="en-US" dirty="0"/>
              <a:t> with the other words in the sentence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The lion </a:t>
            </a:r>
            <a:r>
              <a:rPr lang="en-US" dirty="0" smtClean="0">
                <a:solidFill>
                  <a:srgbClr val="FF0000"/>
                </a:solidFill>
              </a:rPr>
              <a:t>ran </a:t>
            </a:r>
            <a:r>
              <a:rPr lang="en-US" dirty="0" smtClean="0"/>
              <a:t>into the wilderness.</a:t>
            </a:r>
            <a:endParaRPr lang="en-CA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Ask yourself, “What does the lion do?” or “ 	What is the sentence saying about the lion?” 	That gives you the verb.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542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Sentence Parts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 Clause</a:t>
            </a:r>
            <a:r>
              <a:rPr lang="en-US" dirty="0"/>
              <a:t>: is a group of related words that </a:t>
            </a:r>
            <a:r>
              <a:rPr lang="en-US" b="1" dirty="0"/>
              <a:t>has both</a:t>
            </a:r>
            <a:r>
              <a:rPr lang="en-US" dirty="0"/>
              <a:t> a </a:t>
            </a:r>
            <a:r>
              <a:rPr lang="en-US" u="sng" dirty="0"/>
              <a:t>subject</a:t>
            </a:r>
            <a:r>
              <a:rPr lang="en-US" dirty="0"/>
              <a:t> and a </a:t>
            </a:r>
            <a:r>
              <a:rPr lang="en-US" u="sng" dirty="0" smtClean="0"/>
              <a:t>verb.</a:t>
            </a:r>
          </a:p>
          <a:p>
            <a:pPr marL="365760" lvl="1" indent="0">
              <a:buNone/>
            </a:pPr>
            <a:endParaRPr lang="en-US" u="sng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The lion ran </a:t>
            </a:r>
            <a:r>
              <a:rPr lang="en-US" dirty="0" smtClean="0"/>
              <a:t>into the wilderness.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b="1" dirty="0"/>
              <a:t>A Phrase</a:t>
            </a:r>
            <a:r>
              <a:rPr lang="en-US" dirty="0"/>
              <a:t>: is a group of related words that </a:t>
            </a:r>
            <a:r>
              <a:rPr lang="en-US" b="1" dirty="0"/>
              <a:t>has no</a:t>
            </a:r>
            <a:r>
              <a:rPr lang="en-US" dirty="0"/>
              <a:t> </a:t>
            </a:r>
            <a:r>
              <a:rPr lang="en-US" u="sng" dirty="0"/>
              <a:t>subject</a:t>
            </a:r>
            <a:r>
              <a:rPr lang="en-US" dirty="0"/>
              <a:t> or </a:t>
            </a:r>
            <a:r>
              <a:rPr lang="en-US" u="sng" dirty="0"/>
              <a:t>verb</a:t>
            </a:r>
            <a:r>
              <a:rPr lang="en-US" dirty="0"/>
              <a:t>.</a:t>
            </a:r>
            <a:endParaRPr lang="en-CA" dirty="0"/>
          </a:p>
          <a:p>
            <a:pPr marL="365760" lvl="1" indent="0">
              <a:buNone/>
            </a:pPr>
            <a:r>
              <a:rPr lang="en-US" dirty="0" smtClean="0"/>
              <a:t>	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The lion ran </a:t>
            </a:r>
            <a:r>
              <a:rPr lang="en-US" dirty="0" smtClean="0">
                <a:solidFill>
                  <a:srgbClr val="FF0000"/>
                </a:solidFill>
              </a:rPr>
              <a:t>into the wilderness</a:t>
            </a:r>
            <a:r>
              <a:rPr lang="en-US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587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Sentence Parts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Sentence fragment</a:t>
            </a:r>
            <a:r>
              <a:rPr lang="en-US" dirty="0"/>
              <a:t>: a group of words that is punctuated like a sentence but is not actually a sentence. It </a:t>
            </a:r>
            <a:r>
              <a:rPr lang="en-US" i="1" dirty="0"/>
              <a:t>does not meet all the criteria of a sentence</a:t>
            </a:r>
            <a:r>
              <a:rPr lang="en-US" dirty="0"/>
              <a:t>. Think of it as an incomplete thought. </a:t>
            </a:r>
          </a:p>
          <a:p>
            <a:endParaRPr lang="en-US" dirty="0" smtClean="0"/>
          </a:p>
          <a:p>
            <a:pPr lvl="1"/>
            <a:r>
              <a:rPr lang="en-CA" dirty="0" smtClean="0"/>
              <a:t>UBC-O </a:t>
            </a:r>
            <a:r>
              <a:rPr lang="en-CA" dirty="0"/>
              <a:t>offers many majors in engineering. </a:t>
            </a:r>
            <a:r>
              <a:rPr lang="en-CA" dirty="0">
                <a:solidFill>
                  <a:srgbClr val="FF0000"/>
                </a:solidFill>
              </a:rPr>
              <a:t>Such as electrical, chemical, and industrial engineering. </a:t>
            </a:r>
          </a:p>
          <a:p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Sentence Parts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Independent Clause</a:t>
            </a:r>
            <a:r>
              <a:rPr lang="en-US" dirty="0"/>
              <a:t>: a clause that can </a:t>
            </a:r>
            <a:r>
              <a:rPr lang="en-US" i="1" dirty="0"/>
              <a:t>stand alone</a:t>
            </a:r>
            <a:r>
              <a:rPr lang="en-US" dirty="0"/>
              <a:t>; it has </a:t>
            </a:r>
            <a:r>
              <a:rPr lang="en-US" i="1" dirty="0"/>
              <a:t>both a subject and a verb</a:t>
            </a:r>
            <a:r>
              <a:rPr lang="en-US" dirty="0"/>
              <a:t> and is a complete thought.</a:t>
            </a:r>
            <a:endParaRPr lang="en-CA" dirty="0"/>
          </a:p>
          <a:p>
            <a:endParaRPr lang="en-US" dirty="0" smtClean="0"/>
          </a:p>
          <a:p>
            <a:pPr marL="36576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00B050"/>
                </a:solidFill>
              </a:rPr>
              <a:t>love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ice-cream.</a:t>
            </a:r>
          </a:p>
          <a:p>
            <a:pPr marL="36576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Chocolate cake </a:t>
            </a:r>
            <a:r>
              <a:rPr lang="en-US" dirty="0" smtClean="0">
                <a:solidFill>
                  <a:srgbClr val="00B050"/>
                </a:solidFill>
              </a:rPr>
              <a:t>is</a:t>
            </a:r>
            <a:r>
              <a:rPr lang="en-US" dirty="0" smtClean="0">
                <a:solidFill>
                  <a:srgbClr val="FF0000"/>
                </a:solidFill>
              </a:rPr>
              <a:t> my </a:t>
            </a:r>
            <a:r>
              <a:rPr lang="en-US" dirty="0" err="1" smtClean="0">
                <a:solidFill>
                  <a:srgbClr val="FF0000"/>
                </a:solidFill>
              </a:rPr>
              <a:t>favourite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36576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English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is</a:t>
            </a:r>
            <a:r>
              <a:rPr lang="en-US" dirty="0" smtClean="0">
                <a:solidFill>
                  <a:srgbClr val="FF0000"/>
                </a:solidFill>
              </a:rPr>
              <a:t> a wonderfully intricate language. </a:t>
            </a:r>
          </a:p>
          <a:p>
            <a:pPr marL="365760" lvl="1" indent="0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Sentence Parts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Subordinate Clause (or dependent clause)</a:t>
            </a:r>
            <a:r>
              <a:rPr lang="en-US" dirty="0"/>
              <a:t>: a clause that cannot stand alone; </a:t>
            </a:r>
            <a:r>
              <a:rPr lang="en-US" i="1" dirty="0"/>
              <a:t>it is dependent on the rest of the sentence</a:t>
            </a:r>
            <a:r>
              <a:rPr lang="en-US" dirty="0"/>
              <a:t> because it is an incomplete thought.</a:t>
            </a:r>
            <a:endParaRPr lang="en-CA" dirty="0"/>
          </a:p>
          <a:p>
            <a:endParaRPr lang="en-CA" dirty="0"/>
          </a:p>
          <a:p>
            <a:pPr lvl="1"/>
            <a:r>
              <a:rPr lang="en-CA" dirty="0"/>
              <a:t>A </a:t>
            </a:r>
            <a:r>
              <a:rPr lang="en-CA" b="1" dirty="0"/>
              <a:t>subordinate clause starts with a subordinator word </a:t>
            </a:r>
            <a:r>
              <a:rPr lang="en-CA" dirty="0"/>
              <a:t>such as “when,” “if” or “which</a:t>
            </a:r>
            <a:r>
              <a:rPr lang="en-CA" dirty="0" smtClean="0"/>
              <a:t>.”</a:t>
            </a:r>
          </a:p>
          <a:p>
            <a:pPr lvl="2"/>
            <a:r>
              <a:rPr lang="en-CA" i="1" dirty="0" smtClean="0">
                <a:solidFill>
                  <a:srgbClr val="FF0000"/>
                </a:solidFill>
              </a:rPr>
              <a:t>When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>
                <a:solidFill>
                  <a:srgbClr val="FF0000"/>
                </a:solidFill>
              </a:rPr>
              <a:t>Ronnie gets here,</a:t>
            </a:r>
          </a:p>
          <a:p>
            <a:pPr lvl="2"/>
            <a:r>
              <a:rPr lang="en-CA" i="1" dirty="0">
                <a:solidFill>
                  <a:srgbClr val="FF0000"/>
                </a:solidFill>
              </a:rPr>
              <a:t>If </a:t>
            </a:r>
            <a:r>
              <a:rPr lang="en-CA" dirty="0">
                <a:solidFill>
                  <a:srgbClr val="FF0000"/>
                </a:solidFill>
              </a:rPr>
              <a:t>Denise comes to class late,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937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857</Words>
  <Application>Microsoft Office PowerPoint</Application>
  <PresentationFormat>On-screen Show (4:3)</PresentationFormat>
  <Paragraphs>131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Syntax</vt:lpstr>
      <vt:lpstr>Syntax</vt:lpstr>
      <vt:lpstr>Today’s Focus – Sentence Parts</vt:lpstr>
      <vt:lpstr>1)Sentence Parts</vt:lpstr>
      <vt:lpstr>1) Sentence Parts</vt:lpstr>
      <vt:lpstr>1) Sentence Parts</vt:lpstr>
      <vt:lpstr>1) Sentence Parts</vt:lpstr>
      <vt:lpstr>1) Sentence Parts</vt:lpstr>
      <vt:lpstr>1) Sentence Parts</vt:lpstr>
      <vt:lpstr>Let’s Practice</vt:lpstr>
      <vt:lpstr>Today’s Focus – The Rest</vt:lpstr>
      <vt:lpstr>2) Word Order </vt:lpstr>
      <vt:lpstr>3) Sentence Length</vt:lpstr>
      <vt:lpstr>4) Punctuation</vt:lpstr>
      <vt:lpstr>4) Punctuation</vt:lpstr>
      <vt:lpstr>More Sophisticated Syntax Analysis</vt:lpstr>
      <vt:lpstr>What you should look for</vt:lpstr>
      <vt:lpstr>What you should look for</vt:lpstr>
      <vt:lpstr>What you should look for</vt:lpstr>
      <vt:lpstr>What you should look for</vt:lpstr>
      <vt:lpstr>What you should look for</vt:lpstr>
      <vt:lpstr>Characterizing Syntax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Bronwen</dc:creator>
  <cp:lastModifiedBy>Bronwen</cp:lastModifiedBy>
  <cp:revision>5</cp:revision>
  <dcterms:created xsi:type="dcterms:W3CDTF">2013-04-08T04:55:12Z</dcterms:created>
  <dcterms:modified xsi:type="dcterms:W3CDTF">2013-04-08T05:32:55Z</dcterms:modified>
</cp:coreProperties>
</file>