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7" r:id="rId2"/>
    <p:sldId id="262" r:id="rId3"/>
    <p:sldId id="258" r:id="rId4"/>
    <p:sldId id="266" r:id="rId5"/>
    <p:sldId id="259" r:id="rId6"/>
    <p:sldId id="260" r:id="rId7"/>
    <p:sldId id="261" r:id="rId8"/>
    <p:sldId id="263" r:id="rId9"/>
    <p:sldId id="264" r:id="rId10"/>
    <p:sldId id="265" r:id="rId1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vl1pPr>
          </a:lstStyle>
          <a:p>
            <a:pPr>
              <a:defRPr/>
            </a:pPr>
            <a:endParaRPr lang="en-CA"/>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E0510E57-1539-4CCC-BE21-E0F199FCE204}" type="datetimeFigureOut">
              <a:rPr lang="en-CA"/>
              <a:pPr>
                <a:defRPr/>
              </a:pPr>
              <a:t>01/10/2012</a:t>
            </a:fld>
            <a:endParaRPr lang="en-CA"/>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smtClean="0"/>
            </a:lvl1pPr>
          </a:lstStyle>
          <a:p>
            <a:pPr>
              <a:defRPr/>
            </a:pPr>
            <a:endParaRPr lang="en-CA"/>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0B38C77F-DE47-4B31-B298-4C5B04D21988}" type="slidenum">
              <a:rPr lang="en-CA"/>
              <a:pPr>
                <a:defRPr/>
              </a:pPr>
              <a:t>‹#›</a:t>
            </a:fld>
            <a:endParaRPr lang="en-CA"/>
          </a:p>
        </p:txBody>
      </p:sp>
    </p:spTree>
    <p:extLst>
      <p:ext uri="{BB962C8B-B14F-4D97-AF65-F5344CB8AC3E}">
        <p14:creationId xmlns:p14="http://schemas.microsoft.com/office/powerpoint/2010/main" val="34247959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398A7EFE-EF6E-4DFD-9505-9F0D03EB4831}" type="datetimeFigureOut">
              <a:rPr lang="en-US"/>
              <a:pPr>
                <a:defRPr/>
              </a:pPr>
              <a:t>10/1/2012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1DA9CC99-16F4-4B71-BFFF-FCCB0CB11907}" type="slidenum">
              <a:rPr lang="en-CA"/>
              <a:pPr>
                <a:defRPr/>
              </a:pPr>
              <a:t>‹#›</a:t>
            </a:fld>
            <a:endParaRPr lang="en-CA"/>
          </a:p>
        </p:txBody>
      </p:sp>
    </p:spTree>
    <p:extLst>
      <p:ext uri="{BB962C8B-B14F-4D97-AF65-F5344CB8AC3E}">
        <p14:creationId xmlns:p14="http://schemas.microsoft.com/office/powerpoint/2010/main" val="249341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D63E828C-954F-4E71-B525-79E381F96384}" type="datetimeFigureOut">
              <a:rPr lang="en-US"/>
              <a:pPr>
                <a:defRPr/>
              </a:pPr>
              <a:t>10/1/2012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16B0C04-D17F-4F7F-A882-F1B255C28D1D}" type="slidenum">
              <a:rPr lang="en-CA"/>
              <a:pPr>
                <a:defRPr/>
              </a:pPr>
              <a:t>‹#›</a:t>
            </a:fld>
            <a:endParaRPr lang="en-CA"/>
          </a:p>
        </p:txBody>
      </p:sp>
    </p:spTree>
    <p:extLst>
      <p:ext uri="{BB962C8B-B14F-4D97-AF65-F5344CB8AC3E}">
        <p14:creationId xmlns:p14="http://schemas.microsoft.com/office/powerpoint/2010/main" val="347700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CC8A5B05-F115-420C-9DCE-31844CADCD8A}" type="datetimeFigureOut">
              <a:rPr lang="en-US"/>
              <a:pPr>
                <a:defRPr/>
              </a:pPr>
              <a:t>10/1/2012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B726FB0-4D7F-4322-AD68-3DBF3DE8F5ED}" type="slidenum">
              <a:rPr lang="en-CA"/>
              <a:pPr>
                <a:defRPr/>
              </a:pPr>
              <a:t>‹#›</a:t>
            </a:fld>
            <a:endParaRPr lang="en-CA"/>
          </a:p>
        </p:txBody>
      </p:sp>
    </p:spTree>
    <p:extLst>
      <p:ext uri="{BB962C8B-B14F-4D97-AF65-F5344CB8AC3E}">
        <p14:creationId xmlns:p14="http://schemas.microsoft.com/office/powerpoint/2010/main" val="15180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F46962EF-68DE-446E-B270-13C908A5C30C}" type="datetimeFigureOut">
              <a:rPr lang="en-US"/>
              <a:pPr>
                <a:defRPr/>
              </a:pPr>
              <a:t>10/1/2012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4C45955-B71A-46F5-9FFF-C98F83365099}" type="slidenum">
              <a:rPr lang="en-CA"/>
              <a:pPr>
                <a:defRPr/>
              </a:pPr>
              <a:t>‹#›</a:t>
            </a:fld>
            <a:endParaRPr lang="en-CA"/>
          </a:p>
        </p:txBody>
      </p:sp>
    </p:spTree>
    <p:extLst>
      <p:ext uri="{BB962C8B-B14F-4D97-AF65-F5344CB8AC3E}">
        <p14:creationId xmlns:p14="http://schemas.microsoft.com/office/powerpoint/2010/main" val="282023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2E98E0-4A65-43BF-ACD9-89FA9DFD0F02}" type="datetimeFigureOut">
              <a:rPr lang="en-US"/>
              <a:pPr>
                <a:defRPr/>
              </a:pPr>
              <a:t>10/1/2012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2DB7576F-086B-4CD2-A817-81F5EE1A2F70}" type="slidenum">
              <a:rPr lang="en-CA"/>
              <a:pPr>
                <a:defRPr/>
              </a:pPr>
              <a:t>‹#›</a:t>
            </a:fld>
            <a:endParaRPr lang="en-CA"/>
          </a:p>
        </p:txBody>
      </p:sp>
    </p:spTree>
    <p:extLst>
      <p:ext uri="{BB962C8B-B14F-4D97-AF65-F5344CB8AC3E}">
        <p14:creationId xmlns:p14="http://schemas.microsoft.com/office/powerpoint/2010/main" val="216277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AE07DD5E-7341-4B74-AC7B-CE860030E372}" type="datetimeFigureOut">
              <a:rPr lang="en-US"/>
              <a:pPr>
                <a:defRPr/>
              </a:pPr>
              <a:t>10/1/2012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35EF39EB-561F-42A1-8457-0CD53476372B}" type="slidenum">
              <a:rPr lang="en-CA"/>
              <a:pPr>
                <a:defRPr/>
              </a:pPr>
              <a:t>‹#›</a:t>
            </a:fld>
            <a:endParaRPr lang="en-CA"/>
          </a:p>
        </p:txBody>
      </p:sp>
    </p:spTree>
    <p:extLst>
      <p:ext uri="{BB962C8B-B14F-4D97-AF65-F5344CB8AC3E}">
        <p14:creationId xmlns:p14="http://schemas.microsoft.com/office/powerpoint/2010/main" val="370660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857A771C-D32D-4BA6-9C6F-277F37C232AD}" type="datetimeFigureOut">
              <a:rPr lang="en-US"/>
              <a:pPr>
                <a:defRPr/>
              </a:pPr>
              <a:t>10/1/2012</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74126F01-3080-4BF8-8E9B-4F72F4765FCD}" type="slidenum">
              <a:rPr lang="en-CA"/>
              <a:pPr>
                <a:defRPr/>
              </a:pPr>
              <a:t>‹#›</a:t>
            </a:fld>
            <a:endParaRPr lang="en-CA"/>
          </a:p>
        </p:txBody>
      </p:sp>
    </p:spTree>
    <p:extLst>
      <p:ext uri="{BB962C8B-B14F-4D97-AF65-F5344CB8AC3E}">
        <p14:creationId xmlns:p14="http://schemas.microsoft.com/office/powerpoint/2010/main" val="261525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4EFB9E22-D53F-4F29-A1A6-338C598B051D}" type="datetimeFigureOut">
              <a:rPr lang="en-US"/>
              <a:pPr>
                <a:defRPr/>
              </a:pPr>
              <a:t>10/1/2012</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2987DCF2-2657-4757-A91B-E6AC302685D6}" type="slidenum">
              <a:rPr lang="en-CA"/>
              <a:pPr>
                <a:defRPr/>
              </a:pPr>
              <a:t>‹#›</a:t>
            </a:fld>
            <a:endParaRPr lang="en-CA"/>
          </a:p>
        </p:txBody>
      </p:sp>
    </p:spTree>
    <p:extLst>
      <p:ext uri="{BB962C8B-B14F-4D97-AF65-F5344CB8AC3E}">
        <p14:creationId xmlns:p14="http://schemas.microsoft.com/office/powerpoint/2010/main" val="319778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567158-5EE9-4D07-AF48-226D30257346}" type="datetimeFigureOut">
              <a:rPr lang="en-US"/>
              <a:pPr>
                <a:defRPr/>
              </a:pPr>
              <a:t>10/1/2012</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9D563ECC-5B88-4C64-AB9E-84026A614299}" type="slidenum">
              <a:rPr lang="en-CA"/>
              <a:pPr>
                <a:defRPr/>
              </a:pPr>
              <a:t>‹#›</a:t>
            </a:fld>
            <a:endParaRPr lang="en-CA"/>
          </a:p>
        </p:txBody>
      </p:sp>
    </p:spTree>
    <p:extLst>
      <p:ext uri="{BB962C8B-B14F-4D97-AF65-F5344CB8AC3E}">
        <p14:creationId xmlns:p14="http://schemas.microsoft.com/office/powerpoint/2010/main" val="23083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56F490-2DF5-4094-8834-50B0898DFCB6}" type="datetimeFigureOut">
              <a:rPr lang="en-US"/>
              <a:pPr>
                <a:defRPr/>
              </a:pPr>
              <a:t>10/1/2012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5F5C8E1-4F82-4587-ABDE-E844A2C5A3A0}" type="slidenum">
              <a:rPr lang="en-CA"/>
              <a:pPr>
                <a:defRPr/>
              </a:pPr>
              <a:t>‹#›</a:t>
            </a:fld>
            <a:endParaRPr lang="en-CA"/>
          </a:p>
        </p:txBody>
      </p:sp>
    </p:spTree>
    <p:extLst>
      <p:ext uri="{BB962C8B-B14F-4D97-AF65-F5344CB8AC3E}">
        <p14:creationId xmlns:p14="http://schemas.microsoft.com/office/powerpoint/2010/main" val="202067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03F32E-9D50-4CB9-8AFA-045C346E98F1}" type="datetimeFigureOut">
              <a:rPr lang="en-US"/>
              <a:pPr>
                <a:defRPr/>
              </a:pPr>
              <a:t>10/1/2012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E38DFFA2-43A6-477E-AFC7-620C5A916829}" type="slidenum">
              <a:rPr lang="en-CA"/>
              <a:pPr>
                <a:defRPr/>
              </a:pPr>
              <a:t>‹#›</a:t>
            </a:fld>
            <a:endParaRPr lang="en-CA"/>
          </a:p>
        </p:txBody>
      </p:sp>
    </p:spTree>
    <p:extLst>
      <p:ext uri="{BB962C8B-B14F-4D97-AF65-F5344CB8AC3E}">
        <p14:creationId xmlns:p14="http://schemas.microsoft.com/office/powerpoint/2010/main" val="289148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rgbClr val="F57B17"/>
          </a:fgClr>
          <a:bgClr>
            <a:schemeClr val="bg1"/>
          </a:bgClr>
        </a:patt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3DF8F2-83B5-418D-A063-60DCB4AE3469}" type="datetimeFigureOut">
              <a:rPr lang="en-US"/>
              <a:pPr>
                <a:defRPr/>
              </a:pPr>
              <a:t>10/1/2012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AAF2893-9D35-43F9-9A5C-160F7DB1D49F}"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CA" smtClean="0"/>
              <a:t>Short Story Terms:</a:t>
            </a:r>
          </a:p>
        </p:txBody>
      </p:sp>
      <p:sp>
        <p:nvSpPr>
          <p:cNvPr id="2051" name="Subtitle 2"/>
          <p:cNvSpPr>
            <a:spLocks noGrp="1"/>
          </p:cNvSpPr>
          <p:nvPr>
            <p:ph type="subTitle" idx="1"/>
          </p:nvPr>
        </p:nvSpPr>
        <p:spPr>
          <a:xfrm>
            <a:off x="1403648" y="1700808"/>
            <a:ext cx="6400800" cy="1752600"/>
          </a:xfrm>
        </p:spPr>
        <p:txBody>
          <a:bodyPr/>
          <a:lstStyle/>
          <a:p>
            <a:pPr eaLnBrk="1" hangingPunct="1"/>
            <a:r>
              <a:rPr lang="en-CA" sz="6000" dirty="0" smtClean="0">
                <a:solidFill>
                  <a:schemeClr val="accent1"/>
                </a:solidFill>
              </a:rPr>
              <a:t>Point of View</a:t>
            </a:r>
          </a:p>
          <a:p>
            <a:pPr eaLnBrk="1" hangingPunct="1"/>
            <a:r>
              <a:rPr lang="en-CA" sz="6000" dirty="0" smtClean="0">
                <a:solidFill>
                  <a:schemeClr val="accent1"/>
                </a:solidFill>
              </a:rPr>
              <a:t>&amp;</a:t>
            </a:r>
          </a:p>
          <a:p>
            <a:pPr eaLnBrk="1" hangingPunct="1"/>
            <a:r>
              <a:rPr lang="en-CA" sz="6000" dirty="0" smtClean="0">
                <a:solidFill>
                  <a:schemeClr val="accent1"/>
                </a:solidFill>
              </a:rPr>
              <a:t>Inferences</a:t>
            </a:r>
          </a:p>
          <a:p>
            <a:pPr eaLnBrk="1" hangingPunct="1"/>
            <a:endParaRPr lang="en-CA" sz="6000" dirty="0" smtClean="0">
              <a:solidFill>
                <a:schemeClr val="accent1"/>
              </a:solidFill>
            </a:endParaRPr>
          </a:p>
          <a:p>
            <a:pPr eaLnBrk="1" hangingPunct="1"/>
            <a:r>
              <a:rPr lang="en-CA" sz="2000" dirty="0" smtClean="0">
                <a:solidFill>
                  <a:schemeClr val="tx1"/>
                </a:solidFill>
              </a:rPr>
              <a:t>Short Story Terms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2"/>
          </a:fgClr>
          <a:bgClr>
            <a:srgbClr val="7030A0"/>
          </a:bgClr>
        </a:patt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00063" y="1143000"/>
            <a:ext cx="7858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The bear ate lots of nuts and fish. Her fur got thick. She prepared her den. The leaves fell from the trees and the days turned colder.</a:t>
            </a:r>
          </a:p>
          <a:p>
            <a:pPr algn="ctr"/>
            <a:r>
              <a:rPr lang="en-CA"/>
              <a:t>What was the bear getting ready to do? </a:t>
            </a:r>
          </a:p>
        </p:txBody>
      </p:sp>
      <p:sp>
        <p:nvSpPr>
          <p:cNvPr id="3" name="Rectangle 2"/>
          <p:cNvSpPr>
            <a:spLocks noChangeArrowheads="1"/>
          </p:cNvSpPr>
          <p:nvPr/>
        </p:nvSpPr>
        <p:spPr bwMode="auto">
          <a:xfrm>
            <a:off x="500063" y="2571750"/>
            <a:ext cx="8072437"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Mailboxes are lined up outside the door. There is a long counter inside with scales. You can buy stamps, envelopes, and boxes. There are slots where you can mail a letter and long rows of boxes where some people go to pick up their mail.</a:t>
            </a:r>
          </a:p>
          <a:p>
            <a:pPr algn="ctr"/>
            <a:r>
              <a:rPr lang="en-CA"/>
              <a:t>What is this place? </a:t>
            </a:r>
          </a:p>
        </p:txBody>
      </p:sp>
      <p:sp>
        <p:nvSpPr>
          <p:cNvPr id="4" name="Rectangle 3"/>
          <p:cNvSpPr>
            <a:spLocks noChangeArrowheads="1"/>
          </p:cNvSpPr>
          <p:nvPr/>
        </p:nvSpPr>
        <p:spPr bwMode="auto">
          <a:xfrm>
            <a:off x="500063" y="4357688"/>
            <a:ext cx="81438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The cat stretches and yawns. She strolls over to her favourite spot. The sun shines in and makes it very warm. She watches the birds and squirrels. Sometimes the fresh air blows in on her. She climbs up into her soft bed and looks at the animals for a while. Then she curls up and goes to sleep.</a:t>
            </a:r>
          </a:p>
          <a:p>
            <a:pPr algn="ctr"/>
            <a:r>
              <a:rPr lang="en-CA"/>
              <a:t>Where is the cat’s favourite spot?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290">
                                          <p:stCondLst>
                                            <p:cond delay="0"/>
                                          </p:stCondLst>
                                        </p:cTn>
                                        <p:tgtEl>
                                          <p:spTgt spid="2">
                                            <p:txEl>
                                              <p:pRg st="0" end="0"/>
                                            </p:txEl>
                                          </p:spTgt>
                                        </p:tgtEl>
                                      </p:cBhvr>
                                    </p:animEffect>
                                    <p:anim calcmode="lin" valueType="num">
                                      <p:cBhvr>
                                        <p:cTn id="8" dur="911"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xEl>
                                              <p:pRg st="0" end="0"/>
                                            </p:txEl>
                                          </p:spTgt>
                                        </p:tgtEl>
                                      </p:cBhvr>
                                      <p:to x="100000" y="60000"/>
                                    </p:animScale>
                                    <p:animScale>
                                      <p:cBhvr>
                                        <p:cTn id="14" dur="83" decel="50000">
                                          <p:stCondLst>
                                            <p:cond delay="338"/>
                                          </p:stCondLst>
                                        </p:cTn>
                                        <p:tgtEl>
                                          <p:spTgt spid="2">
                                            <p:txEl>
                                              <p:pRg st="0" end="0"/>
                                            </p:txEl>
                                          </p:spTgt>
                                        </p:tgtEl>
                                      </p:cBhvr>
                                      <p:to x="100000" y="100000"/>
                                    </p:animScale>
                                    <p:animScale>
                                      <p:cBhvr>
                                        <p:cTn id="15" dur="13">
                                          <p:stCondLst>
                                            <p:cond delay="656"/>
                                          </p:stCondLst>
                                        </p:cTn>
                                        <p:tgtEl>
                                          <p:spTgt spid="2">
                                            <p:txEl>
                                              <p:pRg st="0" end="0"/>
                                            </p:txEl>
                                          </p:spTgt>
                                        </p:tgtEl>
                                      </p:cBhvr>
                                      <p:to x="100000" y="80000"/>
                                    </p:animScale>
                                    <p:animScale>
                                      <p:cBhvr>
                                        <p:cTn id="16" dur="83" decel="50000">
                                          <p:stCondLst>
                                            <p:cond delay="669"/>
                                          </p:stCondLst>
                                        </p:cTn>
                                        <p:tgtEl>
                                          <p:spTgt spid="2">
                                            <p:txEl>
                                              <p:pRg st="0" end="0"/>
                                            </p:txEl>
                                          </p:spTgt>
                                        </p:tgtEl>
                                      </p:cBhvr>
                                      <p:to x="100000" y="100000"/>
                                    </p:animScale>
                                    <p:animScale>
                                      <p:cBhvr>
                                        <p:cTn id="17" dur="13">
                                          <p:stCondLst>
                                            <p:cond delay="821"/>
                                          </p:stCondLst>
                                        </p:cTn>
                                        <p:tgtEl>
                                          <p:spTgt spid="2">
                                            <p:txEl>
                                              <p:pRg st="0" end="0"/>
                                            </p:txEl>
                                          </p:spTgt>
                                        </p:tgtEl>
                                      </p:cBhvr>
                                      <p:to x="100000" y="90000"/>
                                    </p:animScale>
                                    <p:animScale>
                                      <p:cBhvr>
                                        <p:cTn id="18" dur="83" decel="50000">
                                          <p:stCondLst>
                                            <p:cond delay="834"/>
                                          </p:stCondLst>
                                        </p:cTn>
                                        <p:tgtEl>
                                          <p:spTgt spid="2">
                                            <p:txEl>
                                              <p:pRg st="0" end="0"/>
                                            </p:txEl>
                                          </p:spTgt>
                                        </p:tgtEl>
                                      </p:cBhvr>
                                      <p:to x="100000" y="100000"/>
                                    </p:animScale>
                                    <p:animScale>
                                      <p:cBhvr>
                                        <p:cTn id="19" dur="13">
                                          <p:stCondLst>
                                            <p:cond delay="904"/>
                                          </p:stCondLst>
                                        </p:cTn>
                                        <p:tgtEl>
                                          <p:spTgt spid="2">
                                            <p:txEl>
                                              <p:pRg st="0" end="0"/>
                                            </p:txEl>
                                          </p:spTgt>
                                        </p:tgtEl>
                                      </p:cBhvr>
                                      <p:to x="100000" y="95000"/>
                                    </p:animScale>
                                    <p:animScale>
                                      <p:cBhvr>
                                        <p:cTn id="20" dur="83" decel="50000">
                                          <p:stCondLst>
                                            <p:cond delay="917"/>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290">
                                          <p:stCondLst>
                                            <p:cond delay="0"/>
                                          </p:stCondLst>
                                        </p:cTn>
                                        <p:tgtEl>
                                          <p:spTgt spid="2">
                                            <p:txEl>
                                              <p:pRg st="1" end="1"/>
                                            </p:txEl>
                                          </p:spTgt>
                                        </p:tgtEl>
                                      </p:cBhvr>
                                    </p:animEffect>
                                    <p:anim calcmode="lin" valueType="num">
                                      <p:cBhvr>
                                        <p:cTn id="24" dur="911"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13">
                                          <p:stCondLst>
                                            <p:cond delay="325"/>
                                          </p:stCondLst>
                                        </p:cTn>
                                        <p:tgtEl>
                                          <p:spTgt spid="2">
                                            <p:txEl>
                                              <p:pRg st="1" end="1"/>
                                            </p:txEl>
                                          </p:spTgt>
                                        </p:tgtEl>
                                      </p:cBhvr>
                                      <p:to x="100000" y="60000"/>
                                    </p:animScale>
                                    <p:animScale>
                                      <p:cBhvr>
                                        <p:cTn id="30" dur="83" decel="50000">
                                          <p:stCondLst>
                                            <p:cond delay="338"/>
                                          </p:stCondLst>
                                        </p:cTn>
                                        <p:tgtEl>
                                          <p:spTgt spid="2">
                                            <p:txEl>
                                              <p:pRg st="1" end="1"/>
                                            </p:txEl>
                                          </p:spTgt>
                                        </p:tgtEl>
                                      </p:cBhvr>
                                      <p:to x="100000" y="100000"/>
                                    </p:animScale>
                                    <p:animScale>
                                      <p:cBhvr>
                                        <p:cTn id="31" dur="13">
                                          <p:stCondLst>
                                            <p:cond delay="656"/>
                                          </p:stCondLst>
                                        </p:cTn>
                                        <p:tgtEl>
                                          <p:spTgt spid="2">
                                            <p:txEl>
                                              <p:pRg st="1" end="1"/>
                                            </p:txEl>
                                          </p:spTgt>
                                        </p:tgtEl>
                                      </p:cBhvr>
                                      <p:to x="100000" y="80000"/>
                                    </p:animScale>
                                    <p:animScale>
                                      <p:cBhvr>
                                        <p:cTn id="32" dur="83" decel="50000">
                                          <p:stCondLst>
                                            <p:cond delay="669"/>
                                          </p:stCondLst>
                                        </p:cTn>
                                        <p:tgtEl>
                                          <p:spTgt spid="2">
                                            <p:txEl>
                                              <p:pRg st="1" end="1"/>
                                            </p:txEl>
                                          </p:spTgt>
                                        </p:tgtEl>
                                      </p:cBhvr>
                                      <p:to x="100000" y="100000"/>
                                    </p:animScale>
                                    <p:animScale>
                                      <p:cBhvr>
                                        <p:cTn id="33" dur="13">
                                          <p:stCondLst>
                                            <p:cond delay="821"/>
                                          </p:stCondLst>
                                        </p:cTn>
                                        <p:tgtEl>
                                          <p:spTgt spid="2">
                                            <p:txEl>
                                              <p:pRg st="1" end="1"/>
                                            </p:txEl>
                                          </p:spTgt>
                                        </p:tgtEl>
                                      </p:cBhvr>
                                      <p:to x="100000" y="90000"/>
                                    </p:animScale>
                                    <p:animScale>
                                      <p:cBhvr>
                                        <p:cTn id="34" dur="83" decel="50000">
                                          <p:stCondLst>
                                            <p:cond delay="834"/>
                                          </p:stCondLst>
                                        </p:cTn>
                                        <p:tgtEl>
                                          <p:spTgt spid="2">
                                            <p:txEl>
                                              <p:pRg st="1" end="1"/>
                                            </p:txEl>
                                          </p:spTgt>
                                        </p:tgtEl>
                                      </p:cBhvr>
                                      <p:to x="100000" y="100000"/>
                                    </p:animScale>
                                    <p:animScale>
                                      <p:cBhvr>
                                        <p:cTn id="35" dur="13">
                                          <p:stCondLst>
                                            <p:cond delay="904"/>
                                          </p:stCondLst>
                                        </p:cTn>
                                        <p:tgtEl>
                                          <p:spTgt spid="2">
                                            <p:txEl>
                                              <p:pRg st="1" end="1"/>
                                            </p:txEl>
                                          </p:spTgt>
                                        </p:tgtEl>
                                      </p:cBhvr>
                                      <p:to x="100000" y="95000"/>
                                    </p:animScale>
                                    <p:animScale>
                                      <p:cBhvr>
                                        <p:cTn id="36" dur="83" decel="50000">
                                          <p:stCondLst>
                                            <p:cond delay="917"/>
                                          </p:stCondLst>
                                        </p:cTn>
                                        <p:tgtEl>
                                          <p:spTgt spid="2">
                                            <p:txEl>
                                              <p:pRg st="1" end="1"/>
                                            </p:txEl>
                                          </p:spTgt>
                                        </p:tgtEl>
                                      </p:cBhvr>
                                      <p:to x="100000" y="10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wipe(down)">
                                      <p:cBhvr>
                                        <p:cTn id="41" dur="290">
                                          <p:stCondLst>
                                            <p:cond delay="0"/>
                                          </p:stCondLst>
                                        </p:cTn>
                                        <p:tgtEl>
                                          <p:spTgt spid="3">
                                            <p:txEl>
                                              <p:pRg st="0" end="0"/>
                                            </p:txEl>
                                          </p:spTgt>
                                        </p:tgtEl>
                                      </p:cBhvr>
                                    </p:animEffect>
                                    <p:anim calcmode="lin" valueType="num">
                                      <p:cBhvr>
                                        <p:cTn id="42"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3">
                                            <p:txEl>
                                              <p:pRg st="0" end="0"/>
                                            </p:txEl>
                                          </p:spTgt>
                                        </p:tgtEl>
                                      </p:cBhvr>
                                      <p:to x="100000" y="60000"/>
                                    </p:animScale>
                                    <p:animScale>
                                      <p:cBhvr>
                                        <p:cTn id="48" dur="83" decel="50000">
                                          <p:stCondLst>
                                            <p:cond delay="338"/>
                                          </p:stCondLst>
                                        </p:cTn>
                                        <p:tgtEl>
                                          <p:spTgt spid="3">
                                            <p:txEl>
                                              <p:pRg st="0" end="0"/>
                                            </p:txEl>
                                          </p:spTgt>
                                        </p:tgtEl>
                                      </p:cBhvr>
                                      <p:to x="100000" y="100000"/>
                                    </p:animScale>
                                    <p:animScale>
                                      <p:cBhvr>
                                        <p:cTn id="49" dur="13">
                                          <p:stCondLst>
                                            <p:cond delay="656"/>
                                          </p:stCondLst>
                                        </p:cTn>
                                        <p:tgtEl>
                                          <p:spTgt spid="3">
                                            <p:txEl>
                                              <p:pRg st="0" end="0"/>
                                            </p:txEl>
                                          </p:spTgt>
                                        </p:tgtEl>
                                      </p:cBhvr>
                                      <p:to x="100000" y="80000"/>
                                    </p:animScale>
                                    <p:animScale>
                                      <p:cBhvr>
                                        <p:cTn id="50" dur="83" decel="50000">
                                          <p:stCondLst>
                                            <p:cond delay="669"/>
                                          </p:stCondLst>
                                        </p:cTn>
                                        <p:tgtEl>
                                          <p:spTgt spid="3">
                                            <p:txEl>
                                              <p:pRg st="0" end="0"/>
                                            </p:txEl>
                                          </p:spTgt>
                                        </p:tgtEl>
                                      </p:cBhvr>
                                      <p:to x="100000" y="100000"/>
                                    </p:animScale>
                                    <p:animScale>
                                      <p:cBhvr>
                                        <p:cTn id="51" dur="13">
                                          <p:stCondLst>
                                            <p:cond delay="821"/>
                                          </p:stCondLst>
                                        </p:cTn>
                                        <p:tgtEl>
                                          <p:spTgt spid="3">
                                            <p:txEl>
                                              <p:pRg st="0" end="0"/>
                                            </p:txEl>
                                          </p:spTgt>
                                        </p:tgtEl>
                                      </p:cBhvr>
                                      <p:to x="100000" y="90000"/>
                                    </p:animScale>
                                    <p:animScale>
                                      <p:cBhvr>
                                        <p:cTn id="52" dur="83" decel="50000">
                                          <p:stCondLst>
                                            <p:cond delay="834"/>
                                          </p:stCondLst>
                                        </p:cTn>
                                        <p:tgtEl>
                                          <p:spTgt spid="3">
                                            <p:txEl>
                                              <p:pRg st="0" end="0"/>
                                            </p:txEl>
                                          </p:spTgt>
                                        </p:tgtEl>
                                      </p:cBhvr>
                                      <p:to x="100000" y="100000"/>
                                    </p:animScale>
                                    <p:animScale>
                                      <p:cBhvr>
                                        <p:cTn id="53" dur="13">
                                          <p:stCondLst>
                                            <p:cond delay="904"/>
                                          </p:stCondLst>
                                        </p:cTn>
                                        <p:tgtEl>
                                          <p:spTgt spid="3">
                                            <p:txEl>
                                              <p:pRg st="0" end="0"/>
                                            </p:txEl>
                                          </p:spTgt>
                                        </p:tgtEl>
                                      </p:cBhvr>
                                      <p:to x="100000" y="95000"/>
                                    </p:animScale>
                                    <p:animScale>
                                      <p:cBhvr>
                                        <p:cTn id="54" dur="83" decel="50000">
                                          <p:stCondLst>
                                            <p:cond delay="917"/>
                                          </p:stCondLst>
                                        </p:cTn>
                                        <p:tgtEl>
                                          <p:spTgt spid="3">
                                            <p:txEl>
                                              <p:pRg st="0" end="0"/>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wipe(down)">
                                      <p:cBhvr>
                                        <p:cTn id="57" dur="290">
                                          <p:stCondLst>
                                            <p:cond delay="0"/>
                                          </p:stCondLst>
                                        </p:cTn>
                                        <p:tgtEl>
                                          <p:spTgt spid="3">
                                            <p:txEl>
                                              <p:pRg st="1" end="1"/>
                                            </p:txEl>
                                          </p:spTgt>
                                        </p:tgtEl>
                                      </p:cBhvr>
                                    </p:animEffect>
                                    <p:anim calcmode="lin" valueType="num">
                                      <p:cBhvr>
                                        <p:cTn id="58"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9"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0"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1"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2"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63" dur="13">
                                          <p:stCondLst>
                                            <p:cond delay="325"/>
                                          </p:stCondLst>
                                        </p:cTn>
                                        <p:tgtEl>
                                          <p:spTgt spid="3">
                                            <p:txEl>
                                              <p:pRg st="1" end="1"/>
                                            </p:txEl>
                                          </p:spTgt>
                                        </p:tgtEl>
                                      </p:cBhvr>
                                      <p:to x="100000" y="60000"/>
                                    </p:animScale>
                                    <p:animScale>
                                      <p:cBhvr>
                                        <p:cTn id="64" dur="83" decel="50000">
                                          <p:stCondLst>
                                            <p:cond delay="338"/>
                                          </p:stCondLst>
                                        </p:cTn>
                                        <p:tgtEl>
                                          <p:spTgt spid="3">
                                            <p:txEl>
                                              <p:pRg st="1" end="1"/>
                                            </p:txEl>
                                          </p:spTgt>
                                        </p:tgtEl>
                                      </p:cBhvr>
                                      <p:to x="100000" y="100000"/>
                                    </p:animScale>
                                    <p:animScale>
                                      <p:cBhvr>
                                        <p:cTn id="65" dur="13">
                                          <p:stCondLst>
                                            <p:cond delay="656"/>
                                          </p:stCondLst>
                                        </p:cTn>
                                        <p:tgtEl>
                                          <p:spTgt spid="3">
                                            <p:txEl>
                                              <p:pRg st="1" end="1"/>
                                            </p:txEl>
                                          </p:spTgt>
                                        </p:tgtEl>
                                      </p:cBhvr>
                                      <p:to x="100000" y="80000"/>
                                    </p:animScale>
                                    <p:animScale>
                                      <p:cBhvr>
                                        <p:cTn id="66" dur="83" decel="50000">
                                          <p:stCondLst>
                                            <p:cond delay="669"/>
                                          </p:stCondLst>
                                        </p:cTn>
                                        <p:tgtEl>
                                          <p:spTgt spid="3">
                                            <p:txEl>
                                              <p:pRg st="1" end="1"/>
                                            </p:txEl>
                                          </p:spTgt>
                                        </p:tgtEl>
                                      </p:cBhvr>
                                      <p:to x="100000" y="100000"/>
                                    </p:animScale>
                                    <p:animScale>
                                      <p:cBhvr>
                                        <p:cTn id="67" dur="13">
                                          <p:stCondLst>
                                            <p:cond delay="821"/>
                                          </p:stCondLst>
                                        </p:cTn>
                                        <p:tgtEl>
                                          <p:spTgt spid="3">
                                            <p:txEl>
                                              <p:pRg st="1" end="1"/>
                                            </p:txEl>
                                          </p:spTgt>
                                        </p:tgtEl>
                                      </p:cBhvr>
                                      <p:to x="100000" y="90000"/>
                                    </p:animScale>
                                    <p:animScale>
                                      <p:cBhvr>
                                        <p:cTn id="68" dur="83" decel="50000">
                                          <p:stCondLst>
                                            <p:cond delay="834"/>
                                          </p:stCondLst>
                                        </p:cTn>
                                        <p:tgtEl>
                                          <p:spTgt spid="3">
                                            <p:txEl>
                                              <p:pRg st="1" end="1"/>
                                            </p:txEl>
                                          </p:spTgt>
                                        </p:tgtEl>
                                      </p:cBhvr>
                                      <p:to x="100000" y="100000"/>
                                    </p:animScale>
                                    <p:animScale>
                                      <p:cBhvr>
                                        <p:cTn id="69" dur="13">
                                          <p:stCondLst>
                                            <p:cond delay="904"/>
                                          </p:stCondLst>
                                        </p:cTn>
                                        <p:tgtEl>
                                          <p:spTgt spid="3">
                                            <p:txEl>
                                              <p:pRg st="1" end="1"/>
                                            </p:txEl>
                                          </p:spTgt>
                                        </p:tgtEl>
                                      </p:cBhvr>
                                      <p:to x="100000" y="95000"/>
                                    </p:animScale>
                                    <p:animScale>
                                      <p:cBhvr>
                                        <p:cTn id="70" dur="83" decel="50000">
                                          <p:stCondLst>
                                            <p:cond delay="917"/>
                                          </p:stCondLst>
                                        </p:cTn>
                                        <p:tgtEl>
                                          <p:spTgt spid="3">
                                            <p:txEl>
                                              <p:pRg st="1" end="1"/>
                                            </p:txEl>
                                          </p:spTgt>
                                        </p:tgtEl>
                                      </p:cBhvr>
                                      <p:to x="100000" y="100000"/>
                                    </p:animScale>
                                  </p:childTnLst>
                                </p:cTn>
                              </p:par>
                            </p:childTnLst>
                          </p:cTn>
                        </p:par>
                      </p:childTnLst>
                    </p:cTn>
                  </p:par>
                  <p:par>
                    <p:cTn id="71" fill="hold" nodeType="clickPar">
                      <p:stCondLst>
                        <p:cond delay="indefinite"/>
                      </p:stCondLst>
                      <p:childTnLst>
                        <p:par>
                          <p:cTn id="72" fill="hold" nodeType="withGroup">
                            <p:stCondLst>
                              <p:cond delay="0"/>
                            </p:stCondLst>
                            <p:childTnLst>
                              <p:par>
                                <p:cTn id="73" presetID="26" presetClass="entr" presetSubtype="0" fill="hold" nodeType="clickEffect">
                                  <p:stCondLst>
                                    <p:cond delay="0"/>
                                  </p:stCondLst>
                                  <p:childTnLst>
                                    <p:set>
                                      <p:cBhvr>
                                        <p:cTn id="74" dur="1" fill="hold">
                                          <p:stCondLst>
                                            <p:cond delay="0"/>
                                          </p:stCondLst>
                                        </p:cTn>
                                        <p:tgtEl>
                                          <p:spTgt spid="4">
                                            <p:txEl>
                                              <p:pRg st="0" end="0"/>
                                            </p:txEl>
                                          </p:spTgt>
                                        </p:tgtEl>
                                        <p:attrNameLst>
                                          <p:attrName>style.visibility</p:attrName>
                                        </p:attrNameLst>
                                      </p:cBhvr>
                                      <p:to>
                                        <p:strVal val="visible"/>
                                      </p:to>
                                    </p:set>
                                    <p:animEffect transition="in" filter="wipe(down)">
                                      <p:cBhvr>
                                        <p:cTn id="75" dur="290">
                                          <p:stCondLst>
                                            <p:cond delay="0"/>
                                          </p:stCondLst>
                                        </p:cTn>
                                        <p:tgtEl>
                                          <p:spTgt spid="4">
                                            <p:txEl>
                                              <p:pRg st="0" end="0"/>
                                            </p:txEl>
                                          </p:spTgt>
                                        </p:tgtEl>
                                      </p:cBhvr>
                                    </p:animEffect>
                                    <p:anim calcmode="lin" valueType="num">
                                      <p:cBhvr>
                                        <p:cTn id="76" dur="911"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4">
                                            <p:txEl>
                                              <p:pRg st="0" end="0"/>
                                            </p:tx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4">
                                            <p:txEl>
                                              <p:pRg st="0" end="0"/>
                                            </p:txEl>
                                          </p:spTgt>
                                        </p:tgtEl>
                                      </p:cBhvr>
                                      <p:to x="100000" y="60000"/>
                                    </p:animScale>
                                    <p:animScale>
                                      <p:cBhvr>
                                        <p:cTn id="82" dur="83" decel="50000">
                                          <p:stCondLst>
                                            <p:cond delay="338"/>
                                          </p:stCondLst>
                                        </p:cTn>
                                        <p:tgtEl>
                                          <p:spTgt spid="4">
                                            <p:txEl>
                                              <p:pRg st="0" end="0"/>
                                            </p:txEl>
                                          </p:spTgt>
                                        </p:tgtEl>
                                      </p:cBhvr>
                                      <p:to x="100000" y="100000"/>
                                    </p:animScale>
                                    <p:animScale>
                                      <p:cBhvr>
                                        <p:cTn id="83" dur="13">
                                          <p:stCondLst>
                                            <p:cond delay="656"/>
                                          </p:stCondLst>
                                        </p:cTn>
                                        <p:tgtEl>
                                          <p:spTgt spid="4">
                                            <p:txEl>
                                              <p:pRg st="0" end="0"/>
                                            </p:txEl>
                                          </p:spTgt>
                                        </p:tgtEl>
                                      </p:cBhvr>
                                      <p:to x="100000" y="80000"/>
                                    </p:animScale>
                                    <p:animScale>
                                      <p:cBhvr>
                                        <p:cTn id="84" dur="83" decel="50000">
                                          <p:stCondLst>
                                            <p:cond delay="669"/>
                                          </p:stCondLst>
                                        </p:cTn>
                                        <p:tgtEl>
                                          <p:spTgt spid="4">
                                            <p:txEl>
                                              <p:pRg st="0" end="0"/>
                                            </p:txEl>
                                          </p:spTgt>
                                        </p:tgtEl>
                                      </p:cBhvr>
                                      <p:to x="100000" y="100000"/>
                                    </p:animScale>
                                    <p:animScale>
                                      <p:cBhvr>
                                        <p:cTn id="85" dur="13">
                                          <p:stCondLst>
                                            <p:cond delay="821"/>
                                          </p:stCondLst>
                                        </p:cTn>
                                        <p:tgtEl>
                                          <p:spTgt spid="4">
                                            <p:txEl>
                                              <p:pRg st="0" end="0"/>
                                            </p:txEl>
                                          </p:spTgt>
                                        </p:tgtEl>
                                      </p:cBhvr>
                                      <p:to x="100000" y="90000"/>
                                    </p:animScale>
                                    <p:animScale>
                                      <p:cBhvr>
                                        <p:cTn id="86" dur="83" decel="50000">
                                          <p:stCondLst>
                                            <p:cond delay="834"/>
                                          </p:stCondLst>
                                        </p:cTn>
                                        <p:tgtEl>
                                          <p:spTgt spid="4">
                                            <p:txEl>
                                              <p:pRg st="0" end="0"/>
                                            </p:txEl>
                                          </p:spTgt>
                                        </p:tgtEl>
                                      </p:cBhvr>
                                      <p:to x="100000" y="100000"/>
                                    </p:animScale>
                                    <p:animScale>
                                      <p:cBhvr>
                                        <p:cTn id="87" dur="13">
                                          <p:stCondLst>
                                            <p:cond delay="904"/>
                                          </p:stCondLst>
                                        </p:cTn>
                                        <p:tgtEl>
                                          <p:spTgt spid="4">
                                            <p:txEl>
                                              <p:pRg st="0" end="0"/>
                                            </p:txEl>
                                          </p:spTgt>
                                        </p:tgtEl>
                                      </p:cBhvr>
                                      <p:to x="100000" y="95000"/>
                                    </p:animScale>
                                    <p:animScale>
                                      <p:cBhvr>
                                        <p:cTn id="88" dur="83" decel="50000">
                                          <p:stCondLst>
                                            <p:cond delay="917"/>
                                          </p:stCondLst>
                                        </p:cTn>
                                        <p:tgtEl>
                                          <p:spTgt spid="4">
                                            <p:txEl>
                                              <p:pRg st="0" end="0"/>
                                            </p:txEl>
                                          </p:spTgt>
                                        </p:tgtEl>
                                      </p:cBhvr>
                                      <p:to x="100000" y="100000"/>
                                    </p:animScale>
                                  </p:childTnLst>
                                </p:cTn>
                              </p:par>
                              <p:par>
                                <p:cTn id="89" presetID="26" presetClass="entr" presetSubtype="0" fill="hold" nodeType="withEffect">
                                  <p:stCondLst>
                                    <p:cond delay="0"/>
                                  </p:stCondLst>
                                  <p:childTnLst>
                                    <p:set>
                                      <p:cBhvr>
                                        <p:cTn id="90" dur="1" fill="hold">
                                          <p:stCondLst>
                                            <p:cond delay="0"/>
                                          </p:stCondLst>
                                        </p:cTn>
                                        <p:tgtEl>
                                          <p:spTgt spid="4">
                                            <p:txEl>
                                              <p:pRg st="1" end="1"/>
                                            </p:txEl>
                                          </p:spTgt>
                                        </p:tgtEl>
                                        <p:attrNameLst>
                                          <p:attrName>style.visibility</p:attrName>
                                        </p:attrNameLst>
                                      </p:cBhvr>
                                      <p:to>
                                        <p:strVal val="visible"/>
                                      </p:to>
                                    </p:set>
                                    <p:animEffect transition="in" filter="wipe(down)">
                                      <p:cBhvr>
                                        <p:cTn id="91" dur="290">
                                          <p:stCondLst>
                                            <p:cond delay="0"/>
                                          </p:stCondLst>
                                        </p:cTn>
                                        <p:tgtEl>
                                          <p:spTgt spid="4">
                                            <p:txEl>
                                              <p:pRg st="1" end="1"/>
                                            </p:txEl>
                                          </p:spTgt>
                                        </p:tgtEl>
                                      </p:cBhvr>
                                    </p:animEffect>
                                    <p:anim calcmode="lin" valueType="num">
                                      <p:cBhvr>
                                        <p:cTn id="92" dur="911"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93" dur="332"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94" dur="332" tmFilter="0, 0; 0.125,0.2665; 0.25,0.4; 0.375,0.465; 0.5,0.5;  0.625,0.535; 0.75,0.6; 0.875,0.7335; 1,1">
                                          <p:stCondLst>
                                            <p:cond delay="332"/>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95" dur="166" tmFilter="0, 0; 0.125,0.2665; 0.25,0.4; 0.375,0.465; 0.5,0.5;  0.625,0.535; 0.75,0.6; 0.875,0.7335; 1,1">
                                          <p:stCondLst>
                                            <p:cond delay="662"/>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96" dur="82" tmFilter="0, 0; 0.125,0.2665; 0.25,0.4; 0.375,0.465; 0.5,0.5;  0.625,0.535; 0.75,0.6; 0.875,0.7335; 1,1">
                                          <p:stCondLst>
                                            <p:cond delay="828"/>
                                          </p:stCondLst>
                                        </p:cTn>
                                        <p:tgtEl>
                                          <p:spTgt spid="4">
                                            <p:txEl>
                                              <p:pRg st="1" end="1"/>
                                            </p:txEl>
                                          </p:spTgt>
                                        </p:tgtEl>
                                        <p:attrNameLst>
                                          <p:attrName>ppt_y</p:attrName>
                                        </p:attrNameLst>
                                      </p:cBhvr>
                                      <p:tavLst>
                                        <p:tav tm="0" fmla="#ppt_y-sin(pi*$)/81">
                                          <p:val>
                                            <p:fltVal val="0"/>
                                          </p:val>
                                        </p:tav>
                                        <p:tav tm="100000">
                                          <p:val>
                                            <p:fltVal val="1"/>
                                          </p:val>
                                        </p:tav>
                                      </p:tavLst>
                                    </p:anim>
                                    <p:animScale>
                                      <p:cBhvr>
                                        <p:cTn id="97" dur="13">
                                          <p:stCondLst>
                                            <p:cond delay="325"/>
                                          </p:stCondLst>
                                        </p:cTn>
                                        <p:tgtEl>
                                          <p:spTgt spid="4">
                                            <p:txEl>
                                              <p:pRg st="1" end="1"/>
                                            </p:txEl>
                                          </p:spTgt>
                                        </p:tgtEl>
                                      </p:cBhvr>
                                      <p:to x="100000" y="60000"/>
                                    </p:animScale>
                                    <p:animScale>
                                      <p:cBhvr>
                                        <p:cTn id="98" dur="83" decel="50000">
                                          <p:stCondLst>
                                            <p:cond delay="338"/>
                                          </p:stCondLst>
                                        </p:cTn>
                                        <p:tgtEl>
                                          <p:spTgt spid="4">
                                            <p:txEl>
                                              <p:pRg st="1" end="1"/>
                                            </p:txEl>
                                          </p:spTgt>
                                        </p:tgtEl>
                                      </p:cBhvr>
                                      <p:to x="100000" y="100000"/>
                                    </p:animScale>
                                    <p:animScale>
                                      <p:cBhvr>
                                        <p:cTn id="99" dur="13">
                                          <p:stCondLst>
                                            <p:cond delay="656"/>
                                          </p:stCondLst>
                                        </p:cTn>
                                        <p:tgtEl>
                                          <p:spTgt spid="4">
                                            <p:txEl>
                                              <p:pRg st="1" end="1"/>
                                            </p:txEl>
                                          </p:spTgt>
                                        </p:tgtEl>
                                      </p:cBhvr>
                                      <p:to x="100000" y="80000"/>
                                    </p:animScale>
                                    <p:animScale>
                                      <p:cBhvr>
                                        <p:cTn id="100" dur="83" decel="50000">
                                          <p:stCondLst>
                                            <p:cond delay="669"/>
                                          </p:stCondLst>
                                        </p:cTn>
                                        <p:tgtEl>
                                          <p:spTgt spid="4">
                                            <p:txEl>
                                              <p:pRg st="1" end="1"/>
                                            </p:txEl>
                                          </p:spTgt>
                                        </p:tgtEl>
                                      </p:cBhvr>
                                      <p:to x="100000" y="100000"/>
                                    </p:animScale>
                                    <p:animScale>
                                      <p:cBhvr>
                                        <p:cTn id="101" dur="13">
                                          <p:stCondLst>
                                            <p:cond delay="821"/>
                                          </p:stCondLst>
                                        </p:cTn>
                                        <p:tgtEl>
                                          <p:spTgt spid="4">
                                            <p:txEl>
                                              <p:pRg st="1" end="1"/>
                                            </p:txEl>
                                          </p:spTgt>
                                        </p:tgtEl>
                                      </p:cBhvr>
                                      <p:to x="100000" y="90000"/>
                                    </p:animScale>
                                    <p:animScale>
                                      <p:cBhvr>
                                        <p:cTn id="102" dur="83" decel="50000">
                                          <p:stCondLst>
                                            <p:cond delay="834"/>
                                          </p:stCondLst>
                                        </p:cTn>
                                        <p:tgtEl>
                                          <p:spTgt spid="4">
                                            <p:txEl>
                                              <p:pRg st="1" end="1"/>
                                            </p:txEl>
                                          </p:spTgt>
                                        </p:tgtEl>
                                      </p:cBhvr>
                                      <p:to x="100000" y="100000"/>
                                    </p:animScale>
                                    <p:animScale>
                                      <p:cBhvr>
                                        <p:cTn id="103" dur="13">
                                          <p:stCondLst>
                                            <p:cond delay="904"/>
                                          </p:stCondLst>
                                        </p:cTn>
                                        <p:tgtEl>
                                          <p:spTgt spid="4">
                                            <p:txEl>
                                              <p:pRg st="1" end="1"/>
                                            </p:txEl>
                                          </p:spTgt>
                                        </p:tgtEl>
                                      </p:cBhvr>
                                      <p:to x="100000" y="95000"/>
                                    </p:animScale>
                                    <p:animScale>
                                      <p:cBhvr>
                                        <p:cTn id="104" dur="83" decel="50000">
                                          <p:stCondLst>
                                            <p:cond delay="917"/>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smConfetti">
          <a:fgClr>
            <a:srgbClr val="F57B17"/>
          </a:fgClr>
          <a:bgClr>
            <a:srgbClr val="7030A0"/>
          </a:bgClr>
        </a:patt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500063" y="285750"/>
            <a:ext cx="8229600" cy="1143000"/>
          </a:xfrm>
        </p:spPr>
        <p:txBody>
          <a:bodyPr/>
          <a:lstStyle/>
          <a:p>
            <a:r>
              <a:rPr lang="en-CA" dirty="0">
                <a:solidFill>
                  <a:schemeClr val="bg1"/>
                </a:solidFill>
              </a:rPr>
              <a:t>5</a:t>
            </a:r>
            <a:r>
              <a:rPr lang="en-CA" dirty="0" smtClean="0">
                <a:solidFill>
                  <a:schemeClr val="bg1"/>
                </a:solidFill>
              </a:rPr>
              <a:t> possible </a:t>
            </a:r>
            <a:r>
              <a:rPr lang="en-CA" dirty="0" smtClean="0">
                <a:solidFill>
                  <a:schemeClr val="accent1"/>
                </a:solidFill>
              </a:rPr>
              <a:t>POV</a:t>
            </a:r>
            <a:r>
              <a:rPr lang="en-CA" dirty="0" smtClean="0">
                <a:solidFill>
                  <a:schemeClr val="bg1"/>
                </a:solidFill>
              </a:rPr>
              <a:t>’s:</a:t>
            </a:r>
            <a:endParaRPr lang="en-CA" dirty="0" smtClean="0"/>
          </a:p>
        </p:txBody>
      </p:sp>
      <p:sp>
        <p:nvSpPr>
          <p:cNvPr id="3075" name="Content Placeholder 2"/>
          <p:cNvSpPr>
            <a:spLocks noGrp="1"/>
          </p:cNvSpPr>
          <p:nvPr>
            <p:ph idx="1"/>
          </p:nvPr>
        </p:nvSpPr>
        <p:spPr>
          <a:xfrm>
            <a:off x="457200" y="1600200"/>
            <a:ext cx="4543425" cy="4525963"/>
          </a:xfrm>
        </p:spPr>
        <p:txBody>
          <a:bodyPr/>
          <a:lstStyle/>
          <a:p>
            <a:r>
              <a:rPr lang="en-CA" sz="4000" dirty="0" smtClean="0"/>
              <a:t>First Person</a:t>
            </a:r>
          </a:p>
          <a:p>
            <a:r>
              <a:rPr lang="en-CA" sz="4000" dirty="0" smtClean="0"/>
              <a:t>Second Person</a:t>
            </a:r>
          </a:p>
          <a:p>
            <a:r>
              <a:rPr lang="en-CA" sz="4000" dirty="0" smtClean="0"/>
              <a:t>Omniscient</a:t>
            </a:r>
          </a:p>
          <a:p>
            <a:r>
              <a:rPr lang="en-CA" sz="4000" dirty="0" smtClean="0"/>
              <a:t>Limited Omniscient</a:t>
            </a:r>
          </a:p>
          <a:p>
            <a:r>
              <a:rPr lang="en-CA" sz="4000" dirty="0" smtClean="0"/>
              <a:t>Objective</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1428750"/>
            <a:ext cx="28575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357688" y="5286375"/>
            <a:ext cx="4286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a:t>PERSPECTIVE:</a:t>
            </a:r>
          </a:p>
          <a:p>
            <a:pPr algn="ctr" eaLnBrk="1" hangingPunct="1"/>
            <a:r>
              <a:rPr lang="en-CA"/>
              <a:t>Do you see an old woman or a young woman?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
                                            <p:txEl>
                                              <p:pRg st="0" end="0"/>
                                            </p:txEl>
                                          </p:spTgt>
                                        </p:tgtEl>
                                        <p:attrNameLst>
                                          <p:attrName>ppt_x</p:attrName>
                                        </p:attrNameLst>
                                      </p:cBhvr>
                                    </p:anim>
                                    <p:anim from="0" to="-1.0" calcmode="lin" valueType="num">
                                      <p:cBhvr>
                                        <p:cTn id="8" dur="200" decel="50000" autoRev="1" fill="hold">
                                          <p:stCondLst>
                                            <p:cond delay="600"/>
                                          </p:stCondLst>
                                        </p:cTn>
                                        <p:tgtEl>
                                          <p:spTgt spid="6">
                                            <p:txEl>
                                              <p:pRg st="0" end="0"/>
                                            </p:txEl>
                                          </p:spTgt>
                                        </p:tgtEl>
                                        <p:attrNameLst>
                                          <p:attrName>xshear</p:attrName>
                                        </p:attrNameLst>
                                      </p:cBhvr>
                                    </p:anim>
                                    <p:animScale>
                                      <p:cBhvr>
                                        <p:cTn id="9" dur="200" decel="100000" autoRev="1" fill="hold">
                                          <p:stCondLst>
                                            <p:cond delay="600"/>
                                          </p:stCondLst>
                                        </p:cTn>
                                        <p:tgtEl>
                                          <p:spTgt spid="6">
                                            <p:txEl>
                                              <p:pRg st="0" end="0"/>
                                            </p:txEl>
                                          </p:spTgt>
                                        </p:tgtEl>
                                      </p:cBhvr>
                                      <p:from x="100000" y="100000"/>
                                      <p:to x="80000" y="100000"/>
                                    </p:animScale>
                                    <p:anim by="(#ppt_h/3+#ppt_w*0.1)" calcmode="lin" valueType="num">
                                      <p:cBhvr additive="sum">
                                        <p:cTn id="10" dur="200" decel="100000" autoRev="1" fill="hold">
                                          <p:stCondLst>
                                            <p:cond delay="600"/>
                                          </p:stCondLst>
                                        </p:cTn>
                                        <p:tgtEl>
                                          <p:spTgt spid="6">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6">
                                            <p:txEl>
                                              <p:pRg st="1" end="1"/>
                                            </p:txEl>
                                          </p:spTgt>
                                        </p:tgtEl>
                                        <p:attrNameLst>
                                          <p:attrName>ppt_x</p:attrName>
                                        </p:attrNameLst>
                                      </p:cBhvr>
                                    </p:anim>
                                    <p:anim from="0" to="-1.0" calcmode="lin" valueType="num">
                                      <p:cBhvr>
                                        <p:cTn id="14" dur="200" decel="50000" autoRev="1" fill="hold">
                                          <p:stCondLst>
                                            <p:cond delay="600"/>
                                          </p:stCondLst>
                                        </p:cTn>
                                        <p:tgtEl>
                                          <p:spTgt spid="6">
                                            <p:txEl>
                                              <p:pRg st="1" end="1"/>
                                            </p:txEl>
                                          </p:spTgt>
                                        </p:tgtEl>
                                        <p:attrNameLst>
                                          <p:attrName>xshear</p:attrName>
                                        </p:attrNameLst>
                                      </p:cBhvr>
                                    </p:anim>
                                    <p:animScale>
                                      <p:cBhvr>
                                        <p:cTn id="15" dur="200" decel="100000" autoRev="1" fill="hold">
                                          <p:stCondLst>
                                            <p:cond delay="600"/>
                                          </p:stCondLst>
                                        </p:cTn>
                                        <p:tgtEl>
                                          <p:spTgt spid="6">
                                            <p:txEl>
                                              <p:pRg st="1" end="1"/>
                                            </p:txEl>
                                          </p:spTgt>
                                        </p:tgtEl>
                                      </p:cBhvr>
                                      <p:from x="100000" y="100000"/>
                                      <p:to x="80000" y="100000"/>
                                    </p:animScale>
                                    <p:anim by="(#ppt_h/3+#ppt_w*0.1)" calcmode="lin" valueType="num">
                                      <p:cBhvr additive="sum">
                                        <p:cTn id="16" dur="200" decel="100000" autoRev="1" fill="hold">
                                          <p:stCondLst>
                                            <p:cond delay="600"/>
                                          </p:stCondLst>
                                        </p:cTn>
                                        <p:tgtEl>
                                          <p:spTgt spid="6">
                                            <p:txEl>
                                              <p:pRg st="1" end="1"/>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077"/>
                                        </p:tgtEl>
                                        <p:attrNameLst>
                                          <p:attrName>style.visibility</p:attrName>
                                        </p:attrNameLst>
                                      </p:cBhvr>
                                      <p:to>
                                        <p:strVal val="visible"/>
                                      </p:to>
                                    </p:set>
                                    <p:animEffect transition="in" filter="dissolve">
                                      <p:cBhvr>
                                        <p:cTn id="21" dur="500"/>
                                        <p:tgtEl>
                                          <p:spTgt spid="3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3074"/>
                                        </p:tgtEl>
                                        <p:attrNameLst>
                                          <p:attrName>style.visibility</p:attrName>
                                        </p:attrNameLst>
                                      </p:cBhvr>
                                      <p:to>
                                        <p:strVal val="visible"/>
                                      </p:to>
                                    </p:set>
                                    <p:anim calcmode="discrete" valueType="clr">
                                      <p:cBhvr override="childStyle">
                                        <p:cTn id="26" dur="80"/>
                                        <p:tgtEl>
                                          <p:spTgt spid="3074"/>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074"/>
                                        </p:tgtEl>
                                        <p:attrNameLst>
                                          <p:attrName>fillcolor</p:attrName>
                                        </p:attrNameLst>
                                      </p:cBhvr>
                                      <p:tavLst>
                                        <p:tav tm="0">
                                          <p:val>
                                            <p:clrVal>
                                              <a:schemeClr val="accent2"/>
                                            </p:clrVal>
                                          </p:val>
                                        </p:tav>
                                        <p:tav tm="50000">
                                          <p:val>
                                            <p:clrVal>
                                              <a:schemeClr val="hlink"/>
                                            </p:clrVal>
                                          </p:val>
                                        </p:tav>
                                      </p:tavLst>
                                    </p:anim>
                                    <p:set>
                                      <p:cBhvr>
                                        <p:cTn id="28" dur="80"/>
                                        <p:tgtEl>
                                          <p:spTgt spid="3074"/>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33"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3075">
                                            <p:txEl>
                                              <p:pRg st="0" end="0"/>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40"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42" dur="80"/>
                                        <p:tgtEl>
                                          <p:spTgt spid="3075">
                                            <p:txEl>
                                              <p:pRg st="1" end="1"/>
                                            </p:txEl>
                                          </p:spTgt>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47"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49" dur="80"/>
                                        <p:tgtEl>
                                          <p:spTgt spid="3075">
                                            <p:txEl>
                                              <p:pRg st="2" end="2"/>
                                            </p:txEl>
                                          </p:spTgt>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nodeType="clickEffect">
                                  <p:stCondLst>
                                    <p:cond delay="0"/>
                                  </p:stCondLst>
                                  <p:iterate type="lt">
                                    <p:tmPct val="50000"/>
                                  </p:iterate>
                                  <p:childTnLst>
                                    <p:set>
                                      <p:cBhvr>
                                        <p:cTn id="53"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54"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56" dur="80"/>
                                        <p:tgtEl>
                                          <p:spTgt spid="3075">
                                            <p:txEl>
                                              <p:pRg st="3" end="3"/>
                                            </p:txEl>
                                          </p:spTgt>
                                        </p:tgtEl>
                                        <p:attrNameLst>
                                          <p:attrName>fill.type</p:attrName>
                                        </p:attrNameLst>
                                      </p:cBhvr>
                                      <p:to>
                                        <p:strVal val="solid"/>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3075">
                                            <p:txEl>
                                              <p:pRg st="4" end="4"/>
                                            </p:txEl>
                                          </p:spTgt>
                                        </p:tgtEl>
                                        <p:attrNameLst>
                                          <p:attrName>style.visibility</p:attrName>
                                        </p:attrNameLst>
                                      </p:cBhvr>
                                      <p:to>
                                        <p:strVal val="visible"/>
                                      </p:to>
                                    </p:set>
                                    <p:anim calcmode="discrete" valueType="clr">
                                      <p:cBhvr override="childStyle">
                                        <p:cTn id="61" dur="80"/>
                                        <p:tgtEl>
                                          <p:spTgt spid="30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3075">
                                            <p:txEl>
                                              <p:pRg st="4" end="4"/>
                                            </p:txEl>
                                          </p:spTgt>
                                        </p:tgtEl>
                                        <p:attrNameLst>
                                          <p:attrName>fillcolor</p:attrName>
                                        </p:attrNameLst>
                                      </p:cBhvr>
                                      <p:tavLst>
                                        <p:tav tm="0">
                                          <p:val>
                                            <p:clrVal>
                                              <a:schemeClr val="accent2"/>
                                            </p:clrVal>
                                          </p:val>
                                        </p:tav>
                                        <p:tav tm="50000">
                                          <p:val>
                                            <p:clrVal>
                                              <a:schemeClr val="hlink"/>
                                            </p:clrVal>
                                          </p:val>
                                        </p:tav>
                                      </p:tavLst>
                                    </p:anim>
                                    <p:set>
                                      <p:cBhvr>
                                        <p:cTn id="63" dur="80"/>
                                        <p:tgtEl>
                                          <p:spTgt spid="307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80">
          <a:fgClr>
            <a:srgbClr val="F57B17"/>
          </a:fgClr>
          <a:bgClr>
            <a:srgbClr val="7030A0"/>
          </a:bgClr>
        </a:patt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57313"/>
            <a:ext cx="4038600" cy="4768850"/>
          </a:xfrm>
        </p:spPr>
        <p:txBody>
          <a:bodyPr rtlCol="0">
            <a:normAutofit fontScale="77500" lnSpcReduction="20000"/>
          </a:bodyPr>
          <a:lstStyle/>
          <a:p>
            <a:pPr eaLnBrk="1" fontAlgn="auto" hangingPunct="1">
              <a:spcAft>
                <a:spcPts val="0"/>
              </a:spcAft>
              <a:buFont typeface="Arial" charset="0"/>
              <a:buNone/>
              <a:defRPr/>
            </a:pPr>
            <a:r>
              <a:rPr lang="en-CA" sz="4400" dirty="0" smtClean="0"/>
              <a:t>1) </a:t>
            </a:r>
            <a:r>
              <a:rPr lang="en-CA" sz="4400" dirty="0" smtClean="0">
                <a:solidFill>
                  <a:schemeClr val="accent1"/>
                </a:solidFill>
              </a:rPr>
              <a:t>First Person:</a:t>
            </a:r>
          </a:p>
          <a:p>
            <a:pPr eaLnBrk="1" fontAlgn="auto" hangingPunct="1">
              <a:spcAft>
                <a:spcPts val="0"/>
              </a:spcAft>
              <a:buFont typeface="Arial" pitchFamily="34" charset="0"/>
              <a:buNone/>
              <a:defRPr/>
            </a:pPr>
            <a:r>
              <a:rPr lang="en-CA" sz="4400" dirty="0"/>
              <a:t>written from </a:t>
            </a:r>
            <a:r>
              <a:rPr lang="en-CA" sz="4400" dirty="0" smtClean="0"/>
              <a:t>the</a:t>
            </a:r>
          </a:p>
          <a:p>
            <a:pPr eaLnBrk="1" fontAlgn="auto" hangingPunct="1">
              <a:spcAft>
                <a:spcPts val="0"/>
              </a:spcAft>
              <a:buFont typeface="Arial" pitchFamily="34" charset="0"/>
              <a:buNone/>
              <a:defRPr/>
            </a:pPr>
            <a:r>
              <a:rPr lang="en-CA" sz="4400" dirty="0" smtClean="0"/>
              <a:t>perspective </a:t>
            </a:r>
            <a:r>
              <a:rPr lang="en-CA" sz="4400" dirty="0"/>
              <a:t>of </a:t>
            </a:r>
            <a:r>
              <a:rPr lang="en-CA" sz="4400" dirty="0" smtClean="0">
                <a:solidFill>
                  <a:schemeClr val="accent1"/>
                </a:solidFill>
              </a:rPr>
              <a:t>one</a:t>
            </a:r>
            <a:endParaRPr lang="en-CA" sz="4400" dirty="0" smtClean="0">
              <a:solidFill>
                <a:schemeClr val="accent2">
                  <a:lumMod val="40000"/>
                  <a:lumOff val="60000"/>
                </a:schemeClr>
              </a:solidFill>
            </a:endParaRPr>
          </a:p>
          <a:p>
            <a:pPr eaLnBrk="1" fontAlgn="auto" hangingPunct="1">
              <a:spcAft>
                <a:spcPts val="0"/>
              </a:spcAft>
              <a:buFont typeface="Arial" pitchFamily="34" charset="0"/>
              <a:buNone/>
              <a:defRPr/>
            </a:pPr>
            <a:r>
              <a:rPr lang="en-CA" sz="4400" dirty="0" smtClean="0"/>
              <a:t>character in</a:t>
            </a:r>
          </a:p>
          <a:p>
            <a:pPr eaLnBrk="1" fontAlgn="auto" hangingPunct="1">
              <a:spcAft>
                <a:spcPts val="0"/>
              </a:spcAft>
              <a:buFont typeface="Arial" pitchFamily="34" charset="0"/>
              <a:buNone/>
              <a:defRPr/>
            </a:pPr>
            <a:r>
              <a:rPr lang="en-CA" sz="4400" dirty="0" smtClean="0"/>
              <a:t>particular.</a:t>
            </a:r>
            <a:endParaRPr lang="en-CA" sz="4400" dirty="0"/>
          </a:p>
        </p:txBody>
      </p:sp>
      <p:sp>
        <p:nvSpPr>
          <p:cNvPr id="4" name="Content Placeholder 3"/>
          <p:cNvSpPr>
            <a:spLocks noGrp="1"/>
          </p:cNvSpPr>
          <p:nvPr>
            <p:ph sz="half" idx="2"/>
          </p:nvPr>
        </p:nvSpPr>
        <p:spPr/>
        <p:txBody>
          <a:bodyPr rtlCol="0">
            <a:normAutofit fontScale="77500" lnSpcReduction="20000"/>
          </a:bodyPr>
          <a:lstStyle/>
          <a:p>
            <a:pPr eaLnBrk="1" fontAlgn="auto" hangingPunct="1">
              <a:spcAft>
                <a:spcPts val="0"/>
              </a:spcAft>
              <a:buFont typeface="Arial" pitchFamily="34" charset="0"/>
              <a:buChar char="•"/>
              <a:defRPr/>
            </a:pPr>
            <a:r>
              <a:rPr lang="en-CA" b="1" i="1" dirty="0" smtClean="0"/>
              <a:t>I remember standing in that small, dimly lit room. There was no air circulation. Each breath I took felt like a mass of congealed soup slipping into my lungs.  The ripe smell in the air lingered around; silently mocking and tormenting me with its invisible tendrils of death and decay.  My mind forced me to look away, yet my eyes kept gravitating back with an impossible will of their own.</a:t>
            </a: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dissolve">
                                      <p:cBhvr>
                                        <p:cTn id="3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394720" cy="4525963"/>
          </a:xfrm>
        </p:spPr>
        <p:txBody>
          <a:bodyPr/>
          <a:lstStyle/>
          <a:p>
            <a:pPr marL="0" indent="0">
              <a:buNone/>
            </a:pPr>
            <a:r>
              <a:rPr lang="en-US" dirty="0" smtClean="0"/>
              <a:t>2) </a:t>
            </a:r>
            <a:r>
              <a:rPr lang="en-US" dirty="0" smtClean="0">
                <a:solidFill>
                  <a:schemeClr val="accent1"/>
                </a:solidFill>
              </a:rPr>
              <a:t>Second Person:</a:t>
            </a:r>
          </a:p>
          <a:p>
            <a:pPr marL="0" indent="0">
              <a:buNone/>
            </a:pPr>
            <a:r>
              <a:rPr lang="en-US" dirty="0" smtClean="0"/>
              <a:t>The narrator tells the story to another character using </a:t>
            </a:r>
            <a:r>
              <a:rPr lang="en-US" dirty="0" smtClean="0">
                <a:solidFill>
                  <a:schemeClr val="accent1"/>
                </a:solidFill>
              </a:rPr>
              <a:t>“you”</a:t>
            </a:r>
          </a:p>
          <a:p>
            <a:pPr marL="0" indent="0">
              <a:buNone/>
            </a:pPr>
            <a:endParaRPr lang="en-US" dirty="0"/>
          </a:p>
        </p:txBody>
      </p:sp>
      <p:sp>
        <p:nvSpPr>
          <p:cNvPr id="4" name="TextBox 3"/>
          <p:cNvSpPr txBox="1"/>
          <p:nvPr/>
        </p:nvSpPr>
        <p:spPr>
          <a:xfrm>
            <a:off x="3851920" y="908720"/>
            <a:ext cx="4968552" cy="5170646"/>
          </a:xfrm>
          <a:prstGeom prst="rect">
            <a:avLst/>
          </a:prstGeom>
          <a:noFill/>
        </p:spPr>
        <p:txBody>
          <a:bodyPr wrap="square" rtlCol="0">
            <a:spAutoFit/>
          </a:bodyPr>
          <a:lstStyle/>
          <a:p>
            <a:pPr fontAlgn="auto"/>
            <a:r>
              <a:rPr lang="en-US" dirty="0"/>
              <a:t>       </a:t>
            </a:r>
            <a:r>
              <a:rPr lang="en-US" i="1" dirty="0"/>
              <a:t> You sit with your legs straight in front of you; they have come out from their winter stockings and are very thin and </a:t>
            </a:r>
            <a:r>
              <a:rPr lang="en-US" i="1" dirty="0" err="1"/>
              <a:t>knobbly</a:t>
            </a:r>
            <a:r>
              <a:rPr lang="en-US" i="1" dirty="0"/>
              <a:t>, but the sun is beginning to warm them gently as if it were glad to see them again.</a:t>
            </a:r>
          </a:p>
          <a:p>
            <a:pPr fontAlgn="auto"/>
            <a:r>
              <a:rPr lang="en-US" i="1" dirty="0"/>
              <a:t>        Your back is against Mother's chair and occasionally she puts her finger between your collar and your skin, to feel if you are warm; you are warm and you pick up your knitting because you can knit; with your finger you follow the wool along the big wooden pins and you say, "Knit one-knit another"; with the slow puffs of wind. The wind brings the garden scents and the sounds to you; sounds of birds and neighbors and the street.</a:t>
            </a:r>
          </a:p>
          <a:p>
            <a:endParaRPr lang="en-US" dirty="0" smtClean="0"/>
          </a:p>
          <a:p>
            <a:endParaRPr lang="en-US" dirty="0"/>
          </a:p>
          <a:p>
            <a:endParaRPr lang="en-US" sz="1200" i="1" dirty="0" smtClean="0"/>
          </a:p>
          <a:p>
            <a:r>
              <a:rPr lang="en-US" sz="1200" i="1" dirty="0" smtClean="0"/>
              <a:t>From “You Need To Go Upstairs”  written by </a:t>
            </a:r>
            <a:r>
              <a:rPr lang="en-US" sz="1200" i="1" dirty="0" err="1" smtClean="0"/>
              <a:t>Rumer</a:t>
            </a:r>
            <a:r>
              <a:rPr lang="en-US" sz="1200" i="1" dirty="0" smtClean="0"/>
              <a:t> Godden</a:t>
            </a:r>
          </a:p>
        </p:txBody>
      </p:sp>
    </p:spTree>
    <p:extLst>
      <p:ext uri="{BB962C8B-B14F-4D97-AF65-F5344CB8AC3E}">
        <p14:creationId xmlns:p14="http://schemas.microsoft.com/office/powerpoint/2010/main" val="197012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571500"/>
            <a:ext cx="4038600" cy="5554663"/>
          </a:xfrm>
        </p:spPr>
        <p:txBody>
          <a:bodyPr rtlCol="0">
            <a:normAutofit fontScale="92500"/>
          </a:bodyPr>
          <a:lstStyle/>
          <a:p>
            <a:pPr eaLnBrk="1" fontAlgn="auto" hangingPunct="1">
              <a:spcAft>
                <a:spcPts val="0"/>
              </a:spcAft>
              <a:buFont typeface="Arial" charset="0"/>
              <a:buNone/>
              <a:defRPr/>
            </a:pPr>
            <a:r>
              <a:rPr lang="en-CA" sz="3900" dirty="0"/>
              <a:t>3</a:t>
            </a:r>
            <a:r>
              <a:rPr lang="en-CA" sz="3900" dirty="0" smtClean="0"/>
              <a:t>) </a:t>
            </a:r>
            <a:r>
              <a:rPr lang="en-CA" sz="3900" dirty="0" smtClean="0">
                <a:solidFill>
                  <a:schemeClr val="accent1"/>
                </a:solidFill>
              </a:rPr>
              <a:t>Omniscient:</a:t>
            </a:r>
          </a:p>
          <a:p>
            <a:pPr eaLnBrk="1" fontAlgn="auto" hangingPunct="1">
              <a:spcAft>
                <a:spcPts val="0"/>
              </a:spcAft>
              <a:buFont typeface="Arial" pitchFamily="34" charset="0"/>
              <a:buNone/>
              <a:defRPr/>
            </a:pPr>
            <a:r>
              <a:rPr lang="en-CA" sz="3900" dirty="0" smtClean="0">
                <a:solidFill>
                  <a:schemeClr val="accent2">
                    <a:lumMod val="40000"/>
                    <a:lumOff val="60000"/>
                  </a:schemeClr>
                </a:solidFill>
              </a:rPr>
              <a:t> </a:t>
            </a:r>
            <a:r>
              <a:rPr lang="en-CA" sz="3900" dirty="0"/>
              <a:t>written in </a:t>
            </a:r>
            <a:r>
              <a:rPr lang="en-CA" sz="3900" dirty="0" smtClean="0"/>
              <a:t>3</a:t>
            </a:r>
            <a:r>
              <a:rPr lang="en-CA" sz="3900" baseline="30000" dirty="0" smtClean="0"/>
              <a:t>rd</a:t>
            </a:r>
            <a:endParaRPr lang="en-CA" sz="3900" dirty="0" smtClean="0"/>
          </a:p>
          <a:p>
            <a:pPr eaLnBrk="1" fontAlgn="auto" hangingPunct="1">
              <a:spcAft>
                <a:spcPts val="0"/>
              </a:spcAft>
              <a:buFont typeface="Arial" pitchFamily="34" charset="0"/>
              <a:buNone/>
              <a:defRPr/>
            </a:pPr>
            <a:r>
              <a:rPr lang="en-CA" sz="3900" dirty="0" smtClean="0"/>
              <a:t>person </a:t>
            </a:r>
            <a:r>
              <a:rPr lang="en-CA" sz="3900" dirty="0"/>
              <a:t>and gives </a:t>
            </a:r>
            <a:r>
              <a:rPr lang="en-CA" sz="3900" dirty="0" smtClean="0"/>
              <a:t>us</a:t>
            </a:r>
          </a:p>
          <a:p>
            <a:pPr eaLnBrk="1" fontAlgn="auto" hangingPunct="1">
              <a:spcAft>
                <a:spcPts val="0"/>
              </a:spcAft>
              <a:buFont typeface="Arial" pitchFamily="34" charset="0"/>
              <a:buNone/>
              <a:defRPr/>
            </a:pPr>
            <a:r>
              <a:rPr lang="en-CA" sz="3900" dirty="0" smtClean="0"/>
              <a:t>the thoughts,</a:t>
            </a:r>
          </a:p>
          <a:p>
            <a:pPr eaLnBrk="1" fontAlgn="auto" hangingPunct="1">
              <a:spcAft>
                <a:spcPts val="0"/>
              </a:spcAft>
              <a:buFont typeface="Arial" pitchFamily="34" charset="0"/>
              <a:buNone/>
              <a:defRPr/>
            </a:pPr>
            <a:r>
              <a:rPr lang="en-CA" sz="3900" dirty="0" smtClean="0"/>
              <a:t>feelings</a:t>
            </a:r>
            <a:r>
              <a:rPr lang="en-CA" sz="3900" dirty="0"/>
              <a:t>, </a:t>
            </a:r>
            <a:r>
              <a:rPr lang="en-CA" sz="3900" dirty="0" smtClean="0"/>
              <a:t>and</a:t>
            </a:r>
          </a:p>
          <a:p>
            <a:pPr eaLnBrk="1" fontAlgn="auto" hangingPunct="1">
              <a:spcAft>
                <a:spcPts val="0"/>
              </a:spcAft>
              <a:buFont typeface="Arial" pitchFamily="34" charset="0"/>
              <a:buNone/>
              <a:defRPr/>
            </a:pPr>
            <a:r>
              <a:rPr lang="en-CA" sz="3900" dirty="0" smtClean="0"/>
              <a:t>motivation </a:t>
            </a:r>
            <a:r>
              <a:rPr lang="en-CA" sz="3900" dirty="0"/>
              <a:t>of </a:t>
            </a:r>
            <a:r>
              <a:rPr lang="en-CA" sz="3900" dirty="0">
                <a:solidFill>
                  <a:schemeClr val="accent1"/>
                </a:solidFill>
              </a:rPr>
              <a:t>all</a:t>
            </a:r>
            <a:r>
              <a:rPr lang="en-CA" sz="3900" dirty="0">
                <a:solidFill>
                  <a:schemeClr val="accent2">
                    <a:lumMod val="40000"/>
                    <a:lumOff val="60000"/>
                  </a:schemeClr>
                </a:solidFill>
              </a:rPr>
              <a:t> </a:t>
            </a:r>
            <a:r>
              <a:rPr lang="en-CA" sz="3900" dirty="0" smtClean="0"/>
              <a:t>of</a:t>
            </a:r>
          </a:p>
          <a:p>
            <a:pPr eaLnBrk="1" fontAlgn="auto" hangingPunct="1">
              <a:spcAft>
                <a:spcPts val="0"/>
              </a:spcAft>
              <a:buFont typeface="Arial" pitchFamily="34" charset="0"/>
              <a:buNone/>
              <a:defRPr/>
            </a:pPr>
            <a:r>
              <a:rPr lang="en-CA" sz="3900" dirty="0" smtClean="0"/>
              <a:t>the </a:t>
            </a:r>
            <a:r>
              <a:rPr lang="en-CA" sz="3900" dirty="0"/>
              <a:t>characters.</a:t>
            </a:r>
          </a:p>
          <a:p>
            <a:pPr eaLnBrk="1" fontAlgn="auto" hangingPunct="1">
              <a:spcAft>
                <a:spcPts val="0"/>
              </a:spcAft>
              <a:buFont typeface="Arial" pitchFamily="34" charset="0"/>
              <a:buNone/>
              <a:defRPr/>
            </a:pPr>
            <a:endParaRPr lang="en-CA" dirty="0"/>
          </a:p>
        </p:txBody>
      </p:sp>
      <p:sp>
        <p:nvSpPr>
          <p:cNvPr id="4" name="Content Placeholder 3"/>
          <p:cNvSpPr>
            <a:spLocks noGrp="1"/>
          </p:cNvSpPr>
          <p:nvPr>
            <p:ph sz="half" idx="2"/>
          </p:nvPr>
        </p:nvSpPr>
        <p:spPr/>
        <p:txBody>
          <a:bodyPr rtlCol="0">
            <a:normAutofit fontScale="92500"/>
          </a:bodyPr>
          <a:lstStyle/>
          <a:p>
            <a:pPr eaLnBrk="1" fontAlgn="auto" hangingPunct="1">
              <a:spcAft>
                <a:spcPts val="0"/>
              </a:spcAft>
              <a:buFont typeface="Arial" pitchFamily="34" charset="0"/>
              <a:buChar char="•"/>
              <a:defRPr/>
            </a:pPr>
            <a:r>
              <a:rPr lang="en-CA" b="1" i="1" dirty="0" smtClean="0"/>
              <a:t>John stood next to his grandmother. He wanted to help her down the stairs. Mrs. Smith looked at her grandson, her blue eyes sharp, and moved a strand of hair from her face. She was determined to do this on her own, to prove she wasn't a helpless old lady . . . </a:t>
            </a:r>
            <a:endParaRPr lang="en-CA" b="1" dirty="0" smtClean="0"/>
          </a:p>
          <a:p>
            <a:pPr eaLnBrk="1" fontAlgn="auto" hangingPunct="1">
              <a:spcAft>
                <a:spcPts val="0"/>
              </a:spcAft>
              <a:buFont typeface="Arial" pitchFamily="34" charset="0"/>
              <a:buChar cha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dissolve">
                                      <p:cBhvr>
                                        <p:cTn id="3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sz="half" idx="1"/>
          </p:nvPr>
        </p:nvSpPr>
        <p:spPr>
          <a:xfrm>
            <a:off x="457200" y="500063"/>
            <a:ext cx="4900613" cy="5214937"/>
          </a:xfrm>
        </p:spPr>
        <p:txBody>
          <a:bodyPr/>
          <a:lstStyle/>
          <a:p>
            <a:pPr eaLnBrk="1" hangingPunct="1">
              <a:buFont typeface="Arial" charset="0"/>
              <a:buNone/>
            </a:pPr>
            <a:r>
              <a:rPr lang="en-CA" sz="4000" dirty="0"/>
              <a:t>4</a:t>
            </a:r>
            <a:r>
              <a:rPr lang="en-CA" sz="4000" dirty="0" smtClean="0"/>
              <a:t>) </a:t>
            </a:r>
            <a:r>
              <a:rPr lang="en-CA" sz="4000" i="1" dirty="0" smtClean="0">
                <a:solidFill>
                  <a:schemeClr val="accent1"/>
                </a:solidFill>
              </a:rPr>
              <a:t>Limited</a:t>
            </a:r>
            <a:r>
              <a:rPr lang="en-CA" sz="4000" dirty="0" smtClean="0">
                <a:solidFill>
                  <a:schemeClr val="accent1"/>
                </a:solidFill>
              </a:rPr>
              <a:t> Omniscient: </a:t>
            </a:r>
          </a:p>
          <a:p>
            <a:pPr eaLnBrk="1" hangingPunct="1">
              <a:buFont typeface="Arial" charset="0"/>
              <a:buNone/>
            </a:pPr>
            <a:r>
              <a:rPr lang="en-CA" sz="4000" dirty="0" smtClean="0"/>
              <a:t>written in 3</a:t>
            </a:r>
            <a:r>
              <a:rPr lang="en-CA" sz="4000" baseline="30000" dirty="0" smtClean="0"/>
              <a:t>rd</a:t>
            </a:r>
            <a:endParaRPr lang="en-CA" sz="4000" dirty="0" smtClean="0"/>
          </a:p>
          <a:p>
            <a:pPr eaLnBrk="1" hangingPunct="1">
              <a:buFont typeface="Arial" charset="0"/>
              <a:buNone/>
            </a:pPr>
            <a:r>
              <a:rPr lang="en-CA" sz="4000" dirty="0" smtClean="0"/>
              <a:t>person but only</a:t>
            </a:r>
          </a:p>
          <a:p>
            <a:pPr eaLnBrk="1" hangingPunct="1">
              <a:buFont typeface="Arial" charset="0"/>
              <a:buNone/>
            </a:pPr>
            <a:r>
              <a:rPr lang="en-CA" sz="4000" dirty="0" smtClean="0"/>
              <a:t>gives us the</a:t>
            </a:r>
          </a:p>
          <a:p>
            <a:pPr eaLnBrk="1" hangingPunct="1">
              <a:buFont typeface="Arial" charset="0"/>
              <a:buNone/>
            </a:pPr>
            <a:r>
              <a:rPr lang="en-CA" sz="4000" dirty="0" smtClean="0"/>
              <a:t>thoughts of </a:t>
            </a:r>
            <a:r>
              <a:rPr lang="en-CA" sz="4000" dirty="0" smtClean="0">
                <a:solidFill>
                  <a:schemeClr val="accent1"/>
                </a:solidFill>
              </a:rPr>
              <a:t>one</a:t>
            </a:r>
          </a:p>
          <a:p>
            <a:pPr eaLnBrk="1" hangingPunct="1">
              <a:buFont typeface="Arial" charset="0"/>
              <a:buNone/>
            </a:pPr>
            <a:r>
              <a:rPr lang="en-CA" sz="4000" dirty="0" smtClean="0"/>
              <a:t>character.</a:t>
            </a:r>
          </a:p>
        </p:txBody>
      </p:sp>
      <p:sp>
        <p:nvSpPr>
          <p:cNvPr id="4" name="Content Placeholder 3"/>
          <p:cNvSpPr>
            <a:spLocks noGrp="1"/>
          </p:cNvSpPr>
          <p:nvPr>
            <p:ph sz="half" idx="2"/>
          </p:nvPr>
        </p:nvSpPr>
        <p:spPr>
          <a:xfrm>
            <a:off x="4714875" y="1500188"/>
            <a:ext cx="4429125" cy="5143500"/>
          </a:xfrm>
        </p:spPr>
        <p:txBody>
          <a:bodyPr rtlCol="0">
            <a:normAutofit fontScale="70000" lnSpcReduction="20000"/>
          </a:bodyPr>
          <a:lstStyle/>
          <a:p>
            <a:pPr eaLnBrk="1" fontAlgn="auto" hangingPunct="1">
              <a:spcAft>
                <a:spcPts val="0"/>
              </a:spcAft>
              <a:buFont typeface="Arial" pitchFamily="34" charset="0"/>
              <a:buChar char="•"/>
              <a:defRPr/>
            </a:pPr>
            <a:r>
              <a:rPr lang="en-CA" b="1" i="1" dirty="0" smtClean="0"/>
              <a:t>John laughed hollowly. “You’re joking,” he said, wondering how on earth he would ever get over this.</a:t>
            </a:r>
            <a:br>
              <a:rPr lang="en-CA" b="1" i="1" dirty="0" smtClean="0"/>
            </a:br>
            <a:r>
              <a:rPr lang="en-CA" b="1" i="1" dirty="0" smtClean="0"/>
              <a:t/>
            </a:r>
            <a:br>
              <a:rPr lang="en-CA" b="1" i="1" dirty="0" smtClean="0"/>
            </a:br>
            <a:r>
              <a:rPr lang="en-CA" b="1" i="1" dirty="0" smtClean="0"/>
              <a:t>Veronica shook her head slowly. He tried desperately to read her face for an explanation.</a:t>
            </a:r>
            <a:br>
              <a:rPr lang="en-CA" b="1" i="1" dirty="0" smtClean="0"/>
            </a:br>
            <a:r>
              <a:rPr lang="en-CA" b="1" i="1" dirty="0" smtClean="0"/>
              <a:t/>
            </a:r>
            <a:br>
              <a:rPr lang="en-CA" b="1" i="1" dirty="0" smtClean="0"/>
            </a:br>
            <a:r>
              <a:rPr lang="en-CA" b="1" i="1" dirty="0" smtClean="0"/>
              <a:t>John stood up and banged his fist against the wall, hard, once, but that did nothing to disperse the fury coursing through him. He still couldn’t believe it. “I’ll have to leave now,” he said, thinking that he couldn’t bear to stay there another moment.</a:t>
            </a:r>
            <a:br>
              <a:rPr lang="en-CA" b="1" i="1" dirty="0" smtClean="0"/>
            </a:br>
            <a:r>
              <a:rPr lang="en-CA" b="1" i="1" dirty="0" smtClean="0"/>
              <a:t/>
            </a:r>
            <a:br>
              <a:rPr lang="en-CA" b="1" i="1" dirty="0" smtClean="0"/>
            </a:br>
            <a:r>
              <a:rPr lang="en-CA" b="1" i="1" dirty="0" smtClean="0"/>
              <a:t>Veronica nodded slowly. He was upset now, but he knew she'd get over it.</a:t>
            </a:r>
            <a:r>
              <a:rPr lang="en-CA" b="1" dirty="0" smtClean="0"/>
              <a:t>  </a:t>
            </a:r>
            <a:endParaRPr lang="en-CA"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5122">
                                            <p:txEl>
                                              <p:pRg st="1" end="1"/>
                                            </p:txEl>
                                          </p:spTgt>
                                        </p:tgtEl>
                                        <p:attrNameLst>
                                          <p:attrName>style.visibility</p:attrName>
                                        </p:attrNameLst>
                                      </p:cBhvr>
                                      <p:to>
                                        <p:strVal val="visible"/>
                                      </p:to>
                                    </p:set>
                                    <p:anim calcmode="lin" valueType="num">
                                      <p:cBhvr additive="base">
                                        <p:cTn id="13" dur="500" fill="hold"/>
                                        <p:tgtEl>
                                          <p:spTgt spid="512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12" fill="hold" nodeType="with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 calcmode="lin" valueType="num">
                                      <p:cBhvr additive="base">
                                        <p:cTn id="17" dur="500" fill="hold"/>
                                        <p:tgtEl>
                                          <p:spTgt spid="512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12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12" fill="hold" nodeType="withEffect">
                                  <p:stCondLst>
                                    <p:cond delay="0"/>
                                  </p:stCondLst>
                                  <p:childTnLst>
                                    <p:set>
                                      <p:cBhvr>
                                        <p:cTn id="20" dur="1" fill="hold">
                                          <p:stCondLst>
                                            <p:cond delay="0"/>
                                          </p:stCondLst>
                                        </p:cTn>
                                        <p:tgtEl>
                                          <p:spTgt spid="5122">
                                            <p:txEl>
                                              <p:pRg st="3" end="3"/>
                                            </p:txEl>
                                          </p:spTgt>
                                        </p:tgtEl>
                                        <p:attrNameLst>
                                          <p:attrName>style.visibility</p:attrName>
                                        </p:attrNameLst>
                                      </p:cBhvr>
                                      <p:to>
                                        <p:strVal val="visible"/>
                                      </p:to>
                                    </p:set>
                                    <p:anim calcmode="lin" valueType="num">
                                      <p:cBhvr additive="base">
                                        <p:cTn id="21" dur="500" fill="hold"/>
                                        <p:tgtEl>
                                          <p:spTgt spid="512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12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5122">
                                            <p:txEl>
                                              <p:pRg st="4" end="4"/>
                                            </p:txEl>
                                          </p:spTgt>
                                        </p:tgtEl>
                                        <p:attrNameLst>
                                          <p:attrName>style.visibility</p:attrName>
                                        </p:attrNameLst>
                                      </p:cBhvr>
                                      <p:to>
                                        <p:strVal val="visible"/>
                                      </p:to>
                                    </p:set>
                                    <p:anim calcmode="lin" valueType="num">
                                      <p:cBhvr additive="base">
                                        <p:cTn id="25" dur="500" fill="hold"/>
                                        <p:tgtEl>
                                          <p:spTgt spid="512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5122">
                                            <p:txEl>
                                              <p:pRg st="5" end="5"/>
                                            </p:txEl>
                                          </p:spTgt>
                                        </p:tgtEl>
                                        <p:attrNameLst>
                                          <p:attrName>style.visibility</p:attrName>
                                        </p:attrNameLst>
                                      </p:cBhvr>
                                      <p:to>
                                        <p:strVal val="visible"/>
                                      </p:to>
                                    </p:set>
                                    <p:anim calcmode="lin" valueType="num">
                                      <p:cBhvr additive="base">
                                        <p:cTn id="29" dur="500" fill="hold"/>
                                        <p:tgtEl>
                                          <p:spTgt spid="512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dissolve">
                                      <p:cBhvr>
                                        <p:cTn id="3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571500"/>
            <a:ext cx="4038600" cy="5554663"/>
          </a:xfrm>
        </p:spPr>
        <p:txBody>
          <a:bodyPr rtlCol="0">
            <a:normAutofit fontScale="70000" lnSpcReduction="20000"/>
          </a:bodyPr>
          <a:lstStyle/>
          <a:p>
            <a:pPr eaLnBrk="1" fontAlgn="auto" hangingPunct="1">
              <a:spcAft>
                <a:spcPts val="0"/>
              </a:spcAft>
              <a:buFont typeface="Arial" charset="0"/>
              <a:buNone/>
              <a:defRPr/>
            </a:pPr>
            <a:r>
              <a:rPr lang="en-CA" sz="5200" dirty="0"/>
              <a:t>5</a:t>
            </a:r>
            <a:r>
              <a:rPr lang="en-CA" sz="5200" dirty="0" smtClean="0"/>
              <a:t>) </a:t>
            </a:r>
            <a:r>
              <a:rPr lang="en-CA" sz="5200" dirty="0" smtClean="0">
                <a:solidFill>
                  <a:schemeClr val="accent1"/>
                </a:solidFill>
              </a:rPr>
              <a:t>Objective:</a:t>
            </a:r>
          </a:p>
          <a:p>
            <a:pPr eaLnBrk="1" fontAlgn="auto" hangingPunct="1">
              <a:spcAft>
                <a:spcPts val="0"/>
              </a:spcAft>
              <a:buFont typeface="Arial" pitchFamily="34" charset="0"/>
              <a:buNone/>
              <a:defRPr/>
            </a:pPr>
            <a:r>
              <a:rPr lang="en-CA" sz="5200" dirty="0" smtClean="0"/>
              <a:t> </a:t>
            </a:r>
            <a:r>
              <a:rPr lang="en-CA" sz="5200" dirty="0"/>
              <a:t>written so that </a:t>
            </a:r>
            <a:r>
              <a:rPr lang="en-CA" sz="5200" dirty="0" smtClean="0"/>
              <a:t>the</a:t>
            </a:r>
          </a:p>
          <a:p>
            <a:pPr eaLnBrk="1" fontAlgn="auto" hangingPunct="1">
              <a:spcAft>
                <a:spcPts val="0"/>
              </a:spcAft>
              <a:buFont typeface="Arial" pitchFamily="34" charset="0"/>
              <a:buNone/>
              <a:defRPr/>
            </a:pPr>
            <a:r>
              <a:rPr lang="en-CA" sz="5200" dirty="0" smtClean="0"/>
              <a:t>author </a:t>
            </a:r>
            <a:r>
              <a:rPr lang="en-CA" sz="5200" dirty="0"/>
              <a:t>does </a:t>
            </a:r>
            <a:r>
              <a:rPr lang="en-CA" sz="5200" dirty="0" smtClean="0">
                <a:solidFill>
                  <a:schemeClr val="accent1"/>
                </a:solidFill>
              </a:rPr>
              <a:t>not</a:t>
            </a:r>
          </a:p>
          <a:p>
            <a:pPr eaLnBrk="1" fontAlgn="auto" hangingPunct="1">
              <a:spcAft>
                <a:spcPts val="0"/>
              </a:spcAft>
              <a:buFont typeface="Arial" pitchFamily="34" charset="0"/>
              <a:buNone/>
              <a:defRPr/>
            </a:pPr>
            <a:r>
              <a:rPr lang="en-CA" sz="5200" dirty="0" smtClean="0">
                <a:solidFill>
                  <a:schemeClr val="accent1"/>
                </a:solidFill>
              </a:rPr>
              <a:t>reveal any</a:t>
            </a:r>
          </a:p>
          <a:p>
            <a:pPr eaLnBrk="1" fontAlgn="auto" hangingPunct="1">
              <a:spcAft>
                <a:spcPts val="0"/>
              </a:spcAft>
              <a:buFont typeface="Arial" pitchFamily="34" charset="0"/>
              <a:buNone/>
              <a:defRPr/>
            </a:pPr>
            <a:r>
              <a:rPr lang="en-CA" sz="5200" dirty="0" smtClean="0"/>
              <a:t>characters</a:t>
            </a:r>
            <a:r>
              <a:rPr lang="en-CA" sz="5200" dirty="0"/>
              <a:t>’ </a:t>
            </a:r>
            <a:r>
              <a:rPr lang="en-CA" sz="5200" dirty="0" smtClean="0"/>
              <a:t>thoughts</a:t>
            </a:r>
          </a:p>
          <a:p>
            <a:pPr eaLnBrk="1" fontAlgn="auto" hangingPunct="1">
              <a:spcAft>
                <a:spcPts val="0"/>
              </a:spcAft>
              <a:buFont typeface="Arial" pitchFamily="34" charset="0"/>
              <a:buNone/>
              <a:defRPr/>
            </a:pPr>
            <a:r>
              <a:rPr lang="en-CA" sz="5200" dirty="0" smtClean="0"/>
              <a:t>or </a:t>
            </a:r>
            <a:r>
              <a:rPr lang="en-CA" sz="5200" dirty="0"/>
              <a:t>feelings. </a:t>
            </a:r>
            <a:endParaRPr lang="en-CA" sz="5200" dirty="0" smtClean="0"/>
          </a:p>
          <a:p>
            <a:pPr eaLnBrk="1" fontAlgn="auto" hangingPunct="1">
              <a:spcAft>
                <a:spcPts val="0"/>
              </a:spcAft>
              <a:buFont typeface="Arial" pitchFamily="34" charset="0"/>
              <a:buNone/>
              <a:defRPr/>
            </a:pPr>
            <a:r>
              <a:rPr lang="en-CA" sz="5100" dirty="0" smtClean="0"/>
              <a:t>(</a:t>
            </a:r>
            <a:r>
              <a:rPr lang="en-CA" sz="5100" dirty="0"/>
              <a:t>Instead, they </a:t>
            </a:r>
            <a:r>
              <a:rPr lang="en-CA" sz="5100" dirty="0" smtClean="0"/>
              <a:t>are</a:t>
            </a:r>
          </a:p>
          <a:p>
            <a:pPr eaLnBrk="1" fontAlgn="auto" hangingPunct="1">
              <a:spcAft>
                <a:spcPts val="0"/>
              </a:spcAft>
              <a:buFont typeface="Arial" pitchFamily="34" charset="0"/>
              <a:buNone/>
              <a:defRPr/>
            </a:pPr>
            <a:r>
              <a:rPr lang="en-CA" sz="5100" dirty="0" smtClean="0">
                <a:solidFill>
                  <a:srgbClr val="0070C0"/>
                </a:solidFill>
              </a:rPr>
              <a:t>inferred</a:t>
            </a:r>
            <a:r>
              <a:rPr lang="en-CA" sz="5100" dirty="0" smtClean="0"/>
              <a:t> through</a:t>
            </a:r>
          </a:p>
          <a:p>
            <a:pPr eaLnBrk="1" fontAlgn="auto" hangingPunct="1">
              <a:spcAft>
                <a:spcPts val="0"/>
              </a:spcAft>
              <a:buFont typeface="Arial" pitchFamily="34" charset="0"/>
              <a:buNone/>
              <a:defRPr/>
            </a:pPr>
            <a:r>
              <a:rPr lang="en-CA" sz="5100" dirty="0" smtClean="0"/>
              <a:t>actions</a:t>
            </a:r>
            <a:r>
              <a:rPr lang="en-CA" sz="5100" dirty="0"/>
              <a:t>, </a:t>
            </a:r>
            <a:r>
              <a:rPr lang="en-CA" sz="5100" dirty="0" smtClean="0"/>
              <a:t>dialogue,</a:t>
            </a:r>
          </a:p>
          <a:p>
            <a:pPr eaLnBrk="1" fontAlgn="auto" hangingPunct="1">
              <a:spcAft>
                <a:spcPts val="0"/>
              </a:spcAft>
              <a:buFont typeface="Arial" pitchFamily="34" charset="0"/>
              <a:buNone/>
              <a:defRPr/>
            </a:pPr>
            <a:r>
              <a:rPr lang="en-CA" sz="5100" dirty="0" smtClean="0"/>
              <a:t>etc</a:t>
            </a:r>
            <a:r>
              <a:rPr lang="en-CA" sz="5100" dirty="0"/>
              <a:t>.)</a:t>
            </a:r>
          </a:p>
          <a:p>
            <a:pPr eaLnBrk="1" fontAlgn="auto" hangingPunct="1">
              <a:spcAft>
                <a:spcPts val="0"/>
              </a:spcAft>
              <a:buFont typeface="Arial" pitchFamily="34" charset="0"/>
              <a:buNone/>
              <a:defRPr/>
            </a:pPr>
            <a:endParaRPr lang="en-CA" dirty="0"/>
          </a:p>
        </p:txBody>
      </p:sp>
      <p:sp>
        <p:nvSpPr>
          <p:cNvPr id="4" name="Content Placeholder 3"/>
          <p:cNvSpPr>
            <a:spLocks noGrp="1"/>
          </p:cNvSpPr>
          <p:nvPr>
            <p:ph sz="half" idx="2"/>
          </p:nvPr>
        </p:nvSpPr>
        <p:spPr/>
        <p:txBody>
          <a:bodyPr rtlCol="0">
            <a:normAutofit fontScale="70000" lnSpcReduction="20000"/>
          </a:bodyPr>
          <a:lstStyle/>
          <a:p>
            <a:pPr eaLnBrk="1" fontAlgn="auto" hangingPunct="1">
              <a:spcAft>
                <a:spcPts val="0"/>
              </a:spcAft>
              <a:buFont typeface="Arial" pitchFamily="34" charset="0"/>
              <a:buChar char="•"/>
              <a:defRPr/>
            </a:pPr>
            <a:r>
              <a:rPr lang="en-CA" b="1" i="1" dirty="0" smtClean="0"/>
              <a:t>John laughed hollowly. “You’re joking,” he said. The neon light flickered on his face, turning it a ghastly yellow.</a:t>
            </a:r>
            <a:br>
              <a:rPr lang="en-CA" b="1" i="1" dirty="0" smtClean="0"/>
            </a:br>
            <a:r>
              <a:rPr lang="en-CA" b="1" i="1" dirty="0" smtClean="0"/>
              <a:t>Veronica shook her head slowly. Her fingers were busy shredding her tear-stained paper tissue. “I’m not joking. It’s all true.”</a:t>
            </a:r>
            <a:br>
              <a:rPr lang="en-CA" b="1" i="1" dirty="0" smtClean="0"/>
            </a:br>
            <a:r>
              <a:rPr lang="en-CA" b="1" i="1" dirty="0" smtClean="0"/>
              <a:t>John stood up and banged his fist against the wall, hard, once. He was shaking his head in disbelief. “I’ll have to leave now,” he said, his voice tense.</a:t>
            </a:r>
            <a:endParaRPr lang="en-CA"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3"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3"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0-#ppt_h/2"/>
                                          </p:val>
                                        </p:tav>
                                        <p:tav tm="100000">
                                          <p:val>
                                            <p:strVal val="#ppt_y"/>
                                          </p:val>
                                        </p:tav>
                                      </p:tavLst>
                                    </p:anim>
                                  </p:childTnLst>
                                </p:cTn>
                              </p:par>
                              <p:par>
                                <p:cTn id="31" presetID="2" presetClass="entr" presetSubtype="3"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0-#ppt_h/2"/>
                                          </p:val>
                                        </p:tav>
                                        <p:tav tm="100000">
                                          <p:val>
                                            <p:strVal val="#ppt_y"/>
                                          </p:val>
                                        </p:tav>
                                      </p:tavLst>
                                    </p:anim>
                                  </p:childTnLst>
                                </p:cTn>
                              </p:par>
                              <p:par>
                                <p:cTn id="35" presetID="2" presetClass="entr" presetSubtype="3"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0-#ppt_h/2"/>
                                          </p:val>
                                        </p:tav>
                                        <p:tav tm="100000">
                                          <p:val>
                                            <p:strVal val="#ppt_y"/>
                                          </p:val>
                                        </p:tav>
                                      </p:tavLst>
                                    </p:anim>
                                  </p:childTnLst>
                                </p:cTn>
                              </p:par>
                              <p:par>
                                <p:cTn id="39" presetID="2" presetClass="entr" presetSubtype="3"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0-#ppt_h/2"/>
                                          </p:val>
                                        </p:tav>
                                        <p:tav tm="100000">
                                          <p:val>
                                            <p:strVal val="#ppt_y"/>
                                          </p:val>
                                        </p:tav>
                                      </p:tavLst>
                                    </p:anim>
                                  </p:childTnLst>
                                </p:cTn>
                              </p:par>
                              <p:par>
                                <p:cTn id="43" presetID="2" presetClass="entr" presetSubtype="3"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4">
                                            <p:txEl>
                                              <p:pRg st="0" end="0"/>
                                            </p:txEl>
                                          </p:spTgt>
                                        </p:tgtEl>
                                        <p:attrNameLst>
                                          <p:attrName>style.visibility</p:attrName>
                                        </p:attrNameLst>
                                      </p:cBhvr>
                                      <p:to>
                                        <p:strVal val="visible"/>
                                      </p:to>
                                    </p:set>
                                    <p:animEffect transition="in" filter="dissolve">
                                      <p:cBhvr>
                                        <p:cTn id="5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F57B17"/>
          </a:fgClr>
          <a:bgClr>
            <a:srgbClr val="7030A0"/>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Definition for “Inference”:</a:t>
            </a:r>
          </a:p>
        </p:txBody>
      </p:sp>
      <p:sp>
        <p:nvSpPr>
          <p:cNvPr id="3" name="Content Placeholder 2"/>
          <p:cNvSpPr>
            <a:spLocks noGrp="1"/>
          </p:cNvSpPr>
          <p:nvPr>
            <p:ph sz="half" idx="1"/>
          </p:nvPr>
        </p:nvSpPr>
        <p:spPr/>
        <p:txBody>
          <a:bodyPr/>
          <a:lstStyle/>
          <a:p>
            <a:pPr marL="514350" indent="-514350">
              <a:buFont typeface="Arial" charset="0"/>
              <a:buAutoNum type="alphaLcPeriod"/>
              <a:defRPr/>
            </a:pPr>
            <a:r>
              <a:rPr lang="en-CA" dirty="0" smtClean="0"/>
              <a:t>The act or process of deriving logical conclusions from premises known or assumed to be true.</a:t>
            </a:r>
          </a:p>
          <a:p>
            <a:pPr marL="514350" indent="-514350">
              <a:buFont typeface="Arial" charset="0"/>
              <a:buNone/>
              <a:defRPr/>
            </a:pPr>
            <a:endParaRPr lang="en-CA" dirty="0" smtClean="0"/>
          </a:p>
          <a:p>
            <a:pPr>
              <a:buFont typeface="Arial" charset="0"/>
              <a:buNone/>
              <a:defRPr/>
            </a:pPr>
            <a:r>
              <a:rPr lang="en-CA" b="1" dirty="0" smtClean="0"/>
              <a:t>b. </a:t>
            </a:r>
            <a:r>
              <a:rPr lang="en-CA" dirty="0" smtClean="0"/>
              <a:t>The act of reasoning from factual knowledge or evidence.</a:t>
            </a:r>
          </a:p>
          <a:p>
            <a:pPr>
              <a:buFont typeface="Arial" charset="0"/>
              <a:buNone/>
              <a:defRPr/>
            </a:pPr>
            <a:endParaRPr lang="en-CA" dirty="0" smtClean="0"/>
          </a:p>
          <a:p>
            <a:pPr>
              <a:buFont typeface="Arial" charset="0"/>
              <a:buNone/>
              <a:defRPr/>
            </a:pPr>
            <a:r>
              <a:rPr lang="en-CA" sz="1000" dirty="0" smtClean="0"/>
              <a:t>The American Heritage Dictionary</a:t>
            </a:r>
            <a:endParaRPr lang="en-CA" sz="1000"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1357313"/>
            <a:ext cx="3810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929063"/>
            <a:ext cx="3810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19458"/>
                                        </p:tgtEl>
                                        <p:attrNameLst>
                                          <p:attrName>style.visibility</p:attrName>
                                        </p:attrNameLst>
                                      </p:cBhvr>
                                      <p:to>
                                        <p:strVal val="visible"/>
                                      </p:to>
                                    </p:set>
                                    <p:animEffect transition="in" filter="dissolve">
                                      <p:cBhvr>
                                        <p:cTn id="28" dur="500"/>
                                        <p:tgtEl>
                                          <p:spTgt spid="1945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19459"/>
                                        </p:tgtEl>
                                        <p:attrNameLst>
                                          <p:attrName>style.visibility</p:attrName>
                                        </p:attrNameLst>
                                      </p:cBhvr>
                                      <p:to>
                                        <p:strVal val="visible"/>
                                      </p:to>
                                    </p:set>
                                    <p:animEffect transition="in" filter="dissolve">
                                      <p:cBhvr>
                                        <p:cTn id="33"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00B0F0"/>
          </a:fgClr>
          <a:bgClr>
            <a:srgbClr val="7030A0"/>
          </a:bgClr>
        </a:patt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14375" y="1785938"/>
            <a:ext cx="7429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The room was a mess! Pots and pans were piled in the sink. Drawers and cabinets were flung open. Chocolate chips dotted the floor and empty cartons were on a sticky counter, but the smell was delicious.</a:t>
            </a:r>
          </a:p>
          <a:p>
            <a:pPr algn="ctr"/>
            <a:r>
              <a:rPr lang="en-CA"/>
              <a:t>Why was the room a mess?</a:t>
            </a:r>
          </a:p>
        </p:txBody>
      </p:sp>
      <p:sp>
        <p:nvSpPr>
          <p:cNvPr id="3" name="Rectangle 2"/>
          <p:cNvSpPr>
            <a:spLocks noChangeArrowheads="1"/>
          </p:cNvSpPr>
          <p:nvPr/>
        </p:nvSpPr>
        <p:spPr bwMode="auto">
          <a:xfrm>
            <a:off x="857250" y="3286125"/>
            <a:ext cx="728662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The young woman looked down at her long dress. She felt like a princess. She and the others stood in the hall. They listened to the music. Then she heard the cue. She walked down the aisle as she held her flowers.</a:t>
            </a:r>
          </a:p>
          <a:p>
            <a:pPr algn="ctr"/>
            <a:r>
              <a:rPr lang="en-CA"/>
              <a:t>What was this event?</a:t>
            </a:r>
          </a:p>
        </p:txBody>
      </p:sp>
      <p:sp>
        <p:nvSpPr>
          <p:cNvPr id="4" name="Rectangle 3"/>
          <p:cNvSpPr>
            <a:spLocks noChangeArrowheads="1"/>
          </p:cNvSpPr>
          <p:nvPr/>
        </p:nvSpPr>
        <p:spPr bwMode="auto">
          <a:xfrm>
            <a:off x="857250" y="5000625"/>
            <a:ext cx="7215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CA"/>
              <a:t>The girl saved all her money. It was exactly what she wanted. She imagined gliding down the road pedaling effortlessly. She finally had enough money to make her dream come true.</a:t>
            </a:r>
          </a:p>
          <a:p>
            <a:pPr algn="ctr"/>
            <a:r>
              <a:rPr lang="en-CA"/>
              <a:t>What was her dream? </a:t>
            </a:r>
          </a:p>
        </p:txBody>
      </p:sp>
      <p:sp>
        <p:nvSpPr>
          <p:cNvPr id="5" name="TextBox 4"/>
          <p:cNvSpPr txBox="1">
            <a:spLocks noChangeArrowheads="1"/>
          </p:cNvSpPr>
          <p:nvPr/>
        </p:nvSpPr>
        <p:spPr bwMode="auto">
          <a:xfrm>
            <a:off x="1928813" y="571500"/>
            <a:ext cx="5357812"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CA" sz="3200"/>
              <a:t>PRACTICE MAKING </a:t>
            </a:r>
            <a:r>
              <a:rPr lang="en-CA" sz="3200">
                <a:solidFill>
                  <a:srgbClr val="0070C0"/>
                </a:solidFill>
              </a:rPr>
              <a:t>INFERENCES!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down)">
                                      <p:cBhvr>
                                        <p:cTn id="30" dur="580">
                                          <p:stCondLst>
                                            <p:cond delay="0"/>
                                          </p:stCondLst>
                                        </p:cTn>
                                        <p:tgtEl>
                                          <p:spTgt spid="2">
                                            <p:txEl>
                                              <p:pRg st="1" end="1"/>
                                            </p:txEl>
                                          </p:spTgt>
                                        </p:tgtEl>
                                      </p:cBhvr>
                                    </p:animEffect>
                                    <p:anim calcmode="lin" valueType="num">
                                      <p:cBhvr>
                                        <p:cTn id="31"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1" end="1"/>
                                            </p:txEl>
                                          </p:spTgt>
                                        </p:tgtEl>
                                      </p:cBhvr>
                                      <p:to x="100000" y="60000"/>
                                    </p:animScale>
                                    <p:animScale>
                                      <p:cBhvr>
                                        <p:cTn id="37" dur="166" decel="50000">
                                          <p:stCondLst>
                                            <p:cond delay="676"/>
                                          </p:stCondLst>
                                        </p:cTn>
                                        <p:tgtEl>
                                          <p:spTgt spid="2">
                                            <p:txEl>
                                              <p:pRg st="1" end="1"/>
                                            </p:txEl>
                                          </p:spTgt>
                                        </p:tgtEl>
                                      </p:cBhvr>
                                      <p:to x="100000" y="100000"/>
                                    </p:animScale>
                                    <p:animScale>
                                      <p:cBhvr>
                                        <p:cTn id="38" dur="26">
                                          <p:stCondLst>
                                            <p:cond delay="1312"/>
                                          </p:stCondLst>
                                        </p:cTn>
                                        <p:tgtEl>
                                          <p:spTgt spid="2">
                                            <p:txEl>
                                              <p:pRg st="1" end="1"/>
                                            </p:txEl>
                                          </p:spTgt>
                                        </p:tgtEl>
                                      </p:cBhvr>
                                      <p:to x="100000" y="80000"/>
                                    </p:animScale>
                                    <p:animScale>
                                      <p:cBhvr>
                                        <p:cTn id="39" dur="166" decel="50000">
                                          <p:stCondLst>
                                            <p:cond delay="1338"/>
                                          </p:stCondLst>
                                        </p:cTn>
                                        <p:tgtEl>
                                          <p:spTgt spid="2">
                                            <p:txEl>
                                              <p:pRg st="1" end="1"/>
                                            </p:txEl>
                                          </p:spTgt>
                                        </p:tgtEl>
                                      </p:cBhvr>
                                      <p:to x="100000" y="100000"/>
                                    </p:animScale>
                                    <p:animScale>
                                      <p:cBhvr>
                                        <p:cTn id="40" dur="26">
                                          <p:stCondLst>
                                            <p:cond delay="1642"/>
                                          </p:stCondLst>
                                        </p:cTn>
                                        <p:tgtEl>
                                          <p:spTgt spid="2">
                                            <p:txEl>
                                              <p:pRg st="1" end="1"/>
                                            </p:txEl>
                                          </p:spTgt>
                                        </p:tgtEl>
                                      </p:cBhvr>
                                      <p:to x="100000" y="90000"/>
                                    </p:animScale>
                                    <p:animScale>
                                      <p:cBhvr>
                                        <p:cTn id="41" dur="166" decel="50000">
                                          <p:stCondLst>
                                            <p:cond delay="1668"/>
                                          </p:stCondLst>
                                        </p:cTn>
                                        <p:tgtEl>
                                          <p:spTgt spid="2">
                                            <p:txEl>
                                              <p:pRg st="1" end="1"/>
                                            </p:txEl>
                                          </p:spTgt>
                                        </p:tgtEl>
                                      </p:cBhvr>
                                      <p:to x="100000" y="100000"/>
                                    </p:animScale>
                                    <p:animScale>
                                      <p:cBhvr>
                                        <p:cTn id="42" dur="26">
                                          <p:stCondLst>
                                            <p:cond delay="1808"/>
                                          </p:stCondLst>
                                        </p:cTn>
                                        <p:tgtEl>
                                          <p:spTgt spid="2">
                                            <p:txEl>
                                              <p:pRg st="1" end="1"/>
                                            </p:txEl>
                                          </p:spTgt>
                                        </p:tgtEl>
                                      </p:cBhvr>
                                      <p:to x="100000" y="95000"/>
                                    </p:animScale>
                                    <p:animScale>
                                      <p:cBhvr>
                                        <p:cTn id="43" dur="166" decel="50000">
                                          <p:stCondLst>
                                            <p:cond delay="1834"/>
                                          </p:stCondLst>
                                        </p:cTn>
                                        <p:tgtEl>
                                          <p:spTgt spid="2">
                                            <p:txEl>
                                              <p:pRg st="1" end="1"/>
                                            </p:txEl>
                                          </p:spTgt>
                                        </p:tgtEl>
                                      </p:cBhvr>
                                      <p:to x="100000" y="100000"/>
                                    </p:animScale>
                                  </p:childTnLst>
                                </p:cTn>
                              </p:par>
                            </p:childTnLst>
                          </p:cTn>
                        </p:par>
                      </p:childTnLst>
                    </p:cTn>
                  </p:par>
                  <p:par>
                    <p:cTn id="44" fill="hold" nodeType="clickPar">
                      <p:stCondLst>
                        <p:cond delay="indefinite"/>
                      </p:stCondLst>
                      <p:childTnLst>
                        <p:par>
                          <p:cTn id="45" fill="hold" nodeType="withGroup">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wipe(down)">
                                      <p:cBhvr>
                                        <p:cTn id="48" dur="580">
                                          <p:stCondLst>
                                            <p:cond delay="0"/>
                                          </p:stCondLst>
                                        </p:cTn>
                                        <p:tgtEl>
                                          <p:spTgt spid="3">
                                            <p:txEl>
                                              <p:pRg st="0" end="0"/>
                                            </p:txEl>
                                          </p:spTgt>
                                        </p:tgtEl>
                                      </p:cBhvr>
                                    </p:animEffect>
                                    <p:anim calcmode="lin" valueType="num">
                                      <p:cBhvr>
                                        <p:cTn id="49"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0" end="0"/>
                                            </p:txEl>
                                          </p:spTgt>
                                        </p:tgtEl>
                                      </p:cBhvr>
                                      <p:to x="100000" y="60000"/>
                                    </p:animScale>
                                    <p:animScale>
                                      <p:cBhvr>
                                        <p:cTn id="55" dur="166" decel="50000">
                                          <p:stCondLst>
                                            <p:cond delay="676"/>
                                          </p:stCondLst>
                                        </p:cTn>
                                        <p:tgtEl>
                                          <p:spTgt spid="3">
                                            <p:txEl>
                                              <p:pRg st="0" end="0"/>
                                            </p:txEl>
                                          </p:spTgt>
                                        </p:tgtEl>
                                      </p:cBhvr>
                                      <p:to x="100000" y="100000"/>
                                    </p:animScale>
                                    <p:animScale>
                                      <p:cBhvr>
                                        <p:cTn id="56" dur="26">
                                          <p:stCondLst>
                                            <p:cond delay="1312"/>
                                          </p:stCondLst>
                                        </p:cTn>
                                        <p:tgtEl>
                                          <p:spTgt spid="3">
                                            <p:txEl>
                                              <p:pRg st="0" end="0"/>
                                            </p:txEl>
                                          </p:spTgt>
                                        </p:tgtEl>
                                      </p:cBhvr>
                                      <p:to x="100000" y="80000"/>
                                    </p:animScale>
                                    <p:animScale>
                                      <p:cBhvr>
                                        <p:cTn id="57" dur="166" decel="50000">
                                          <p:stCondLst>
                                            <p:cond delay="1338"/>
                                          </p:stCondLst>
                                        </p:cTn>
                                        <p:tgtEl>
                                          <p:spTgt spid="3">
                                            <p:txEl>
                                              <p:pRg st="0" end="0"/>
                                            </p:txEl>
                                          </p:spTgt>
                                        </p:tgtEl>
                                      </p:cBhvr>
                                      <p:to x="100000" y="100000"/>
                                    </p:animScale>
                                    <p:animScale>
                                      <p:cBhvr>
                                        <p:cTn id="58" dur="26">
                                          <p:stCondLst>
                                            <p:cond delay="1642"/>
                                          </p:stCondLst>
                                        </p:cTn>
                                        <p:tgtEl>
                                          <p:spTgt spid="3">
                                            <p:txEl>
                                              <p:pRg st="0" end="0"/>
                                            </p:txEl>
                                          </p:spTgt>
                                        </p:tgtEl>
                                      </p:cBhvr>
                                      <p:to x="100000" y="90000"/>
                                    </p:animScale>
                                    <p:animScale>
                                      <p:cBhvr>
                                        <p:cTn id="59" dur="166" decel="50000">
                                          <p:stCondLst>
                                            <p:cond delay="1668"/>
                                          </p:stCondLst>
                                        </p:cTn>
                                        <p:tgtEl>
                                          <p:spTgt spid="3">
                                            <p:txEl>
                                              <p:pRg st="0" end="0"/>
                                            </p:txEl>
                                          </p:spTgt>
                                        </p:tgtEl>
                                      </p:cBhvr>
                                      <p:to x="100000" y="100000"/>
                                    </p:animScale>
                                    <p:animScale>
                                      <p:cBhvr>
                                        <p:cTn id="60" dur="26">
                                          <p:stCondLst>
                                            <p:cond delay="1808"/>
                                          </p:stCondLst>
                                        </p:cTn>
                                        <p:tgtEl>
                                          <p:spTgt spid="3">
                                            <p:txEl>
                                              <p:pRg st="0" end="0"/>
                                            </p:txEl>
                                          </p:spTgt>
                                        </p:tgtEl>
                                      </p:cBhvr>
                                      <p:to x="100000" y="95000"/>
                                    </p:animScale>
                                    <p:animScale>
                                      <p:cBhvr>
                                        <p:cTn id="61" dur="166" decel="50000">
                                          <p:stCondLst>
                                            <p:cond delay="1834"/>
                                          </p:stCondLst>
                                        </p:cTn>
                                        <p:tgtEl>
                                          <p:spTgt spid="3">
                                            <p:txEl>
                                              <p:pRg st="0" end="0"/>
                                            </p:txEl>
                                          </p:spTgt>
                                        </p:tgtEl>
                                      </p:cBhvr>
                                      <p:to x="100000" y="100000"/>
                                    </p:animScale>
                                  </p:childTnLst>
                                </p:cTn>
                              </p:par>
                              <p:par>
                                <p:cTn id="62" presetID="26" presetClass="entr" presetSubtype="0" fill="hold" nodeType="withEffect">
                                  <p:stCondLst>
                                    <p:cond delay="0"/>
                                  </p:stCondLst>
                                  <p:childTnLst>
                                    <p:set>
                                      <p:cBhvr>
                                        <p:cTn id="63" dur="1" fill="hold">
                                          <p:stCondLst>
                                            <p:cond delay="0"/>
                                          </p:stCondLst>
                                        </p:cTn>
                                        <p:tgtEl>
                                          <p:spTgt spid="3">
                                            <p:txEl>
                                              <p:pRg st="1" end="1"/>
                                            </p:txEl>
                                          </p:spTgt>
                                        </p:tgtEl>
                                        <p:attrNameLst>
                                          <p:attrName>style.visibility</p:attrName>
                                        </p:attrNameLst>
                                      </p:cBhvr>
                                      <p:to>
                                        <p:strVal val="visible"/>
                                      </p:to>
                                    </p:set>
                                    <p:animEffect transition="in" filter="wipe(down)">
                                      <p:cBhvr>
                                        <p:cTn id="64" dur="580">
                                          <p:stCondLst>
                                            <p:cond delay="0"/>
                                          </p:stCondLst>
                                        </p:cTn>
                                        <p:tgtEl>
                                          <p:spTgt spid="3">
                                            <p:txEl>
                                              <p:pRg st="1" end="1"/>
                                            </p:txEl>
                                          </p:spTgt>
                                        </p:tgtEl>
                                      </p:cBhvr>
                                    </p:animEffect>
                                    <p:anim calcmode="lin" valueType="num">
                                      <p:cBhvr>
                                        <p:cTn id="6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1" end="1"/>
                                            </p:txEl>
                                          </p:spTgt>
                                        </p:tgtEl>
                                      </p:cBhvr>
                                      <p:to x="100000" y="60000"/>
                                    </p:animScale>
                                    <p:animScale>
                                      <p:cBhvr>
                                        <p:cTn id="71" dur="166" decel="50000">
                                          <p:stCondLst>
                                            <p:cond delay="676"/>
                                          </p:stCondLst>
                                        </p:cTn>
                                        <p:tgtEl>
                                          <p:spTgt spid="3">
                                            <p:txEl>
                                              <p:pRg st="1" end="1"/>
                                            </p:txEl>
                                          </p:spTgt>
                                        </p:tgtEl>
                                      </p:cBhvr>
                                      <p:to x="100000" y="100000"/>
                                    </p:animScale>
                                    <p:animScale>
                                      <p:cBhvr>
                                        <p:cTn id="72" dur="26">
                                          <p:stCondLst>
                                            <p:cond delay="1312"/>
                                          </p:stCondLst>
                                        </p:cTn>
                                        <p:tgtEl>
                                          <p:spTgt spid="3">
                                            <p:txEl>
                                              <p:pRg st="1" end="1"/>
                                            </p:txEl>
                                          </p:spTgt>
                                        </p:tgtEl>
                                      </p:cBhvr>
                                      <p:to x="100000" y="80000"/>
                                    </p:animScale>
                                    <p:animScale>
                                      <p:cBhvr>
                                        <p:cTn id="73" dur="166" decel="50000">
                                          <p:stCondLst>
                                            <p:cond delay="1338"/>
                                          </p:stCondLst>
                                        </p:cTn>
                                        <p:tgtEl>
                                          <p:spTgt spid="3">
                                            <p:txEl>
                                              <p:pRg st="1" end="1"/>
                                            </p:txEl>
                                          </p:spTgt>
                                        </p:tgtEl>
                                      </p:cBhvr>
                                      <p:to x="100000" y="100000"/>
                                    </p:animScale>
                                    <p:animScale>
                                      <p:cBhvr>
                                        <p:cTn id="74" dur="26">
                                          <p:stCondLst>
                                            <p:cond delay="1642"/>
                                          </p:stCondLst>
                                        </p:cTn>
                                        <p:tgtEl>
                                          <p:spTgt spid="3">
                                            <p:txEl>
                                              <p:pRg st="1" end="1"/>
                                            </p:txEl>
                                          </p:spTgt>
                                        </p:tgtEl>
                                      </p:cBhvr>
                                      <p:to x="100000" y="90000"/>
                                    </p:animScale>
                                    <p:animScale>
                                      <p:cBhvr>
                                        <p:cTn id="75" dur="166" decel="50000">
                                          <p:stCondLst>
                                            <p:cond delay="1668"/>
                                          </p:stCondLst>
                                        </p:cTn>
                                        <p:tgtEl>
                                          <p:spTgt spid="3">
                                            <p:txEl>
                                              <p:pRg st="1" end="1"/>
                                            </p:txEl>
                                          </p:spTgt>
                                        </p:tgtEl>
                                      </p:cBhvr>
                                      <p:to x="100000" y="100000"/>
                                    </p:animScale>
                                    <p:animScale>
                                      <p:cBhvr>
                                        <p:cTn id="76" dur="26">
                                          <p:stCondLst>
                                            <p:cond delay="1808"/>
                                          </p:stCondLst>
                                        </p:cTn>
                                        <p:tgtEl>
                                          <p:spTgt spid="3">
                                            <p:txEl>
                                              <p:pRg st="1" end="1"/>
                                            </p:txEl>
                                          </p:spTgt>
                                        </p:tgtEl>
                                      </p:cBhvr>
                                      <p:to x="100000" y="95000"/>
                                    </p:animScale>
                                    <p:animScale>
                                      <p:cBhvr>
                                        <p:cTn id="77" dur="166" decel="50000">
                                          <p:stCondLst>
                                            <p:cond delay="1834"/>
                                          </p:stCondLst>
                                        </p:cTn>
                                        <p:tgtEl>
                                          <p:spTgt spid="3">
                                            <p:txEl>
                                              <p:pRg st="1" end="1"/>
                                            </p:txEl>
                                          </p:spTgt>
                                        </p:tgtEl>
                                      </p:cBhvr>
                                      <p:to x="100000" y="100000"/>
                                    </p:animScale>
                                  </p:childTnLst>
                                </p:cTn>
                              </p:par>
                            </p:childTnLst>
                          </p:cTn>
                        </p:par>
                      </p:childTnLst>
                    </p:cTn>
                  </p:par>
                  <p:par>
                    <p:cTn id="78" fill="hold" nodeType="clickPar">
                      <p:stCondLst>
                        <p:cond delay="indefinite"/>
                      </p:stCondLst>
                      <p:childTnLst>
                        <p:par>
                          <p:cTn id="79" fill="hold" nodeType="withGroup">
                            <p:stCondLst>
                              <p:cond delay="0"/>
                            </p:stCondLst>
                            <p:childTnLst>
                              <p:par>
                                <p:cTn id="80" presetID="26" presetClass="entr" presetSubtype="0" fill="hold" nodeType="clickEffect">
                                  <p:stCondLst>
                                    <p:cond delay="0"/>
                                  </p:stCondLst>
                                  <p:childTnLst>
                                    <p:set>
                                      <p:cBhvr>
                                        <p:cTn id="81" dur="1" fill="hold">
                                          <p:stCondLst>
                                            <p:cond delay="0"/>
                                          </p:stCondLst>
                                        </p:cTn>
                                        <p:tgtEl>
                                          <p:spTgt spid="4">
                                            <p:txEl>
                                              <p:pRg st="0" end="0"/>
                                            </p:txEl>
                                          </p:spTgt>
                                        </p:tgtEl>
                                        <p:attrNameLst>
                                          <p:attrName>style.visibility</p:attrName>
                                        </p:attrNameLst>
                                      </p:cBhvr>
                                      <p:to>
                                        <p:strVal val="visible"/>
                                      </p:to>
                                    </p:set>
                                    <p:animEffect transition="in" filter="wipe(down)">
                                      <p:cBhvr>
                                        <p:cTn id="82" dur="580">
                                          <p:stCondLst>
                                            <p:cond delay="0"/>
                                          </p:stCondLst>
                                        </p:cTn>
                                        <p:tgtEl>
                                          <p:spTgt spid="4">
                                            <p:txEl>
                                              <p:pRg st="0" end="0"/>
                                            </p:txEl>
                                          </p:spTgt>
                                        </p:tgtEl>
                                      </p:cBhvr>
                                    </p:animEffect>
                                    <p:anim calcmode="lin" valueType="num">
                                      <p:cBhvr>
                                        <p:cTn id="8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4">
                                            <p:txEl>
                                              <p:pRg st="0" end="0"/>
                                            </p:txEl>
                                          </p:spTgt>
                                        </p:tgtEl>
                                      </p:cBhvr>
                                      <p:to x="100000" y="60000"/>
                                    </p:animScale>
                                    <p:animScale>
                                      <p:cBhvr>
                                        <p:cTn id="89" dur="166" decel="50000">
                                          <p:stCondLst>
                                            <p:cond delay="676"/>
                                          </p:stCondLst>
                                        </p:cTn>
                                        <p:tgtEl>
                                          <p:spTgt spid="4">
                                            <p:txEl>
                                              <p:pRg st="0" end="0"/>
                                            </p:txEl>
                                          </p:spTgt>
                                        </p:tgtEl>
                                      </p:cBhvr>
                                      <p:to x="100000" y="100000"/>
                                    </p:animScale>
                                    <p:animScale>
                                      <p:cBhvr>
                                        <p:cTn id="90" dur="26">
                                          <p:stCondLst>
                                            <p:cond delay="1312"/>
                                          </p:stCondLst>
                                        </p:cTn>
                                        <p:tgtEl>
                                          <p:spTgt spid="4">
                                            <p:txEl>
                                              <p:pRg st="0" end="0"/>
                                            </p:txEl>
                                          </p:spTgt>
                                        </p:tgtEl>
                                      </p:cBhvr>
                                      <p:to x="100000" y="80000"/>
                                    </p:animScale>
                                    <p:animScale>
                                      <p:cBhvr>
                                        <p:cTn id="91" dur="166" decel="50000">
                                          <p:stCondLst>
                                            <p:cond delay="1338"/>
                                          </p:stCondLst>
                                        </p:cTn>
                                        <p:tgtEl>
                                          <p:spTgt spid="4">
                                            <p:txEl>
                                              <p:pRg st="0" end="0"/>
                                            </p:txEl>
                                          </p:spTgt>
                                        </p:tgtEl>
                                      </p:cBhvr>
                                      <p:to x="100000" y="100000"/>
                                    </p:animScale>
                                    <p:animScale>
                                      <p:cBhvr>
                                        <p:cTn id="92" dur="26">
                                          <p:stCondLst>
                                            <p:cond delay="1642"/>
                                          </p:stCondLst>
                                        </p:cTn>
                                        <p:tgtEl>
                                          <p:spTgt spid="4">
                                            <p:txEl>
                                              <p:pRg st="0" end="0"/>
                                            </p:txEl>
                                          </p:spTgt>
                                        </p:tgtEl>
                                      </p:cBhvr>
                                      <p:to x="100000" y="90000"/>
                                    </p:animScale>
                                    <p:animScale>
                                      <p:cBhvr>
                                        <p:cTn id="93" dur="166" decel="50000">
                                          <p:stCondLst>
                                            <p:cond delay="1668"/>
                                          </p:stCondLst>
                                        </p:cTn>
                                        <p:tgtEl>
                                          <p:spTgt spid="4">
                                            <p:txEl>
                                              <p:pRg st="0" end="0"/>
                                            </p:txEl>
                                          </p:spTgt>
                                        </p:tgtEl>
                                      </p:cBhvr>
                                      <p:to x="100000" y="100000"/>
                                    </p:animScale>
                                    <p:animScale>
                                      <p:cBhvr>
                                        <p:cTn id="94" dur="26">
                                          <p:stCondLst>
                                            <p:cond delay="1808"/>
                                          </p:stCondLst>
                                        </p:cTn>
                                        <p:tgtEl>
                                          <p:spTgt spid="4">
                                            <p:txEl>
                                              <p:pRg st="0" end="0"/>
                                            </p:txEl>
                                          </p:spTgt>
                                        </p:tgtEl>
                                      </p:cBhvr>
                                      <p:to x="100000" y="95000"/>
                                    </p:animScale>
                                    <p:animScale>
                                      <p:cBhvr>
                                        <p:cTn id="95" dur="166" decel="50000">
                                          <p:stCondLst>
                                            <p:cond delay="1834"/>
                                          </p:stCondLst>
                                        </p:cTn>
                                        <p:tgtEl>
                                          <p:spTgt spid="4">
                                            <p:txEl>
                                              <p:pRg st="0" end="0"/>
                                            </p:txEl>
                                          </p:spTgt>
                                        </p:tgtEl>
                                      </p:cBhvr>
                                      <p:to x="100000" y="100000"/>
                                    </p:animScale>
                                  </p:childTnLst>
                                </p:cTn>
                              </p:par>
                              <p:par>
                                <p:cTn id="96" presetID="26" presetClass="entr" presetSubtype="0" fill="hold" nodeType="withEffect">
                                  <p:stCondLst>
                                    <p:cond delay="0"/>
                                  </p:stCondLst>
                                  <p:childTnLst>
                                    <p:set>
                                      <p:cBhvr>
                                        <p:cTn id="97" dur="1" fill="hold">
                                          <p:stCondLst>
                                            <p:cond delay="0"/>
                                          </p:stCondLst>
                                        </p:cTn>
                                        <p:tgtEl>
                                          <p:spTgt spid="4">
                                            <p:txEl>
                                              <p:pRg st="1" end="1"/>
                                            </p:txEl>
                                          </p:spTgt>
                                        </p:tgtEl>
                                        <p:attrNameLst>
                                          <p:attrName>style.visibility</p:attrName>
                                        </p:attrNameLst>
                                      </p:cBhvr>
                                      <p:to>
                                        <p:strVal val="visible"/>
                                      </p:to>
                                    </p:set>
                                    <p:animEffect transition="in" filter="wipe(down)">
                                      <p:cBhvr>
                                        <p:cTn id="98" dur="580">
                                          <p:stCondLst>
                                            <p:cond delay="0"/>
                                          </p:stCondLst>
                                        </p:cTn>
                                        <p:tgtEl>
                                          <p:spTgt spid="4">
                                            <p:txEl>
                                              <p:pRg st="1" end="1"/>
                                            </p:txEl>
                                          </p:spTgt>
                                        </p:tgtEl>
                                      </p:cBhvr>
                                    </p:animEffect>
                                    <p:anim calcmode="lin" valueType="num">
                                      <p:cBhvr>
                                        <p:cTn id="99"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4">
                                            <p:txEl>
                                              <p:pRg st="1" end="1"/>
                                            </p:txEl>
                                          </p:spTgt>
                                        </p:tgtEl>
                                      </p:cBhvr>
                                      <p:to x="100000" y="60000"/>
                                    </p:animScale>
                                    <p:animScale>
                                      <p:cBhvr>
                                        <p:cTn id="105" dur="166" decel="50000">
                                          <p:stCondLst>
                                            <p:cond delay="676"/>
                                          </p:stCondLst>
                                        </p:cTn>
                                        <p:tgtEl>
                                          <p:spTgt spid="4">
                                            <p:txEl>
                                              <p:pRg st="1" end="1"/>
                                            </p:txEl>
                                          </p:spTgt>
                                        </p:tgtEl>
                                      </p:cBhvr>
                                      <p:to x="100000" y="100000"/>
                                    </p:animScale>
                                    <p:animScale>
                                      <p:cBhvr>
                                        <p:cTn id="106" dur="26">
                                          <p:stCondLst>
                                            <p:cond delay="1312"/>
                                          </p:stCondLst>
                                        </p:cTn>
                                        <p:tgtEl>
                                          <p:spTgt spid="4">
                                            <p:txEl>
                                              <p:pRg st="1" end="1"/>
                                            </p:txEl>
                                          </p:spTgt>
                                        </p:tgtEl>
                                      </p:cBhvr>
                                      <p:to x="100000" y="80000"/>
                                    </p:animScale>
                                    <p:animScale>
                                      <p:cBhvr>
                                        <p:cTn id="107" dur="166" decel="50000">
                                          <p:stCondLst>
                                            <p:cond delay="1338"/>
                                          </p:stCondLst>
                                        </p:cTn>
                                        <p:tgtEl>
                                          <p:spTgt spid="4">
                                            <p:txEl>
                                              <p:pRg st="1" end="1"/>
                                            </p:txEl>
                                          </p:spTgt>
                                        </p:tgtEl>
                                      </p:cBhvr>
                                      <p:to x="100000" y="100000"/>
                                    </p:animScale>
                                    <p:animScale>
                                      <p:cBhvr>
                                        <p:cTn id="108" dur="26">
                                          <p:stCondLst>
                                            <p:cond delay="1642"/>
                                          </p:stCondLst>
                                        </p:cTn>
                                        <p:tgtEl>
                                          <p:spTgt spid="4">
                                            <p:txEl>
                                              <p:pRg st="1" end="1"/>
                                            </p:txEl>
                                          </p:spTgt>
                                        </p:tgtEl>
                                      </p:cBhvr>
                                      <p:to x="100000" y="90000"/>
                                    </p:animScale>
                                    <p:animScale>
                                      <p:cBhvr>
                                        <p:cTn id="109" dur="166" decel="50000">
                                          <p:stCondLst>
                                            <p:cond delay="1668"/>
                                          </p:stCondLst>
                                        </p:cTn>
                                        <p:tgtEl>
                                          <p:spTgt spid="4">
                                            <p:txEl>
                                              <p:pRg st="1" end="1"/>
                                            </p:txEl>
                                          </p:spTgt>
                                        </p:tgtEl>
                                      </p:cBhvr>
                                      <p:to x="100000" y="100000"/>
                                    </p:animScale>
                                    <p:animScale>
                                      <p:cBhvr>
                                        <p:cTn id="110" dur="26">
                                          <p:stCondLst>
                                            <p:cond delay="1808"/>
                                          </p:stCondLst>
                                        </p:cTn>
                                        <p:tgtEl>
                                          <p:spTgt spid="4">
                                            <p:txEl>
                                              <p:pRg st="1" end="1"/>
                                            </p:txEl>
                                          </p:spTgt>
                                        </p:tgtEl>
                                      </p:cBhvr>
                                      <p:to x="100000" y="95000"/>
                                    </p:animScale>
                                    <p:animScale>
                                      <p:cBhvr>
                                        <p:cTn id="111" dur="166" decel="50000">
                                          <p:stCondLst>
                                            <p:cond delay="1834"/>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177</TotalTime>
  <Words>638</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Short Story Terms:</vt:lpstr>
      <vt:lpstr>5 possible POV’s:</vt:lpstr>
      <vt:lpstr>PowerPoint Presentation</vt:lpstr>
      <vt:lpstr>PowerPoint Presentation</vt:lpstr>
      <vt:lpstr>PowerPoint Presentation</vt:lpstr>
      <vt:lpstr>PowerPoint Presentation</vt:lpstr>
      <vt:lpstr>PowerPoint Presentation</vt:lpstr>
      <vt:lpstr>Definition for “Inference”:</vt:lpstr>
      <vt:lpstr>PowerPoint Presentation</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teacher</cp:lastModifiedBy>
  <cp:revision>25</cp:revision>
  <cp:lastPrinted>2010-09-23T00:37:51Z</cp:lastPrinted>
  <dcterms:created xsi:type="dcterms:W3CDTF">2009-04-29T21:51:45Z</dcterms:created>
  <dcterms:modified xsi:type="dcterms:W3CDTF">2012-10-01T15:46:07Z</dcterms:modified>
</cp:coreProperties>
</file>