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75" r:id="rId15"/>
    <p:sldId id="267" r:id="rId16"/>
    <p:sldId id="268" r:id="rId17"/>
    <p:sldId id="269" r:id="rId18"/>
    <p:sldId id="270" r:id="rId19"/>
    <p:sldId id="271" r:id="rId20"/>
    <p:sldId id="272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415142C-78BF-4E23-9C2C-6D8D4D16F891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D0E953-0DFA-48B1-9275-37D6EF6DE65D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42C-78BF-4E23-9C2C-6D8D4D16F891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E953-0DFA-48B1-9275-37D6EF6DE6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415142C-78BF-4E23-9C2C-6D8D4D16F891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D0E953-0DFA-48B1-9275-37D6EF6DE65D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42C-78BF-4E23-9C2C-6D8D4D16F891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D0E953-0DFA-48B1-9275-37D6EF6DE65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42C-78BF-4E23-9C2C-6D8D4D16F891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D0E953-0DFA-48B1-9275-37D6EF6DE65D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415142C-78BF-4E23-9C2C-6D8D4D16F891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D0E953-0DFA-48B1-9275-37D6EF6DE65D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415142C-78BF-4E23-9C2C-6D8D4D16F891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D0E953-0DFA-48B1-9275-37D6EF6DE65D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42C-78BF-4E23-9C2C-6D8D4D16F891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D0E953-0DFA-48B1-9275-37D6EF6DE6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42C-78BF-4E23-9C2C-6D8D4D16F891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D0E953-0DFA-48B1-9275-37D6EF6DE6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42C-78BF-4E23-9C2C-6D8D4D16F891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D0E953-0DFA-48B1-9275-37D6EF6DE65D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415142C-78BF-4E23-9C2C-6D8D4D16F891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D0E953-0DFA-48B1-9275-37D6EF6DE65D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15142C-78BF-4E23-9C2C-6D8D4D16F891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D0E953-0DFA-48B1-9275-37D6EF6DE65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Grammar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30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dirty="0" smtClean="0"/>
              <a:t>Every </a:t>
            </a:r>
            <a:r>
              <a:rPr lang="en-US" dirty="0"/>
              <a:t>complete sentence needs </a:t>
            </a:r>
            <a:r>
              <a:rPr lang="en-US" b="1" dirty="0"/>
              <a:t>a subject</a:t>
            </a:r>
            <a:r>
              <a:rPr lang="en-US" dirty="0"/>
              <a:t> (who or what the sentence is about) and </a:t>
            </a:r>
            <a:r>
              <a:rPr lang="en-US" b="1" dirty="0"/>
              <a:t>a verb</a:t>
            </a:r>
            <a:r>
              <a:rPr lang="en-US" dirty="0"/>
              <a:t> (the action of the sentence). 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261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Sentence Fragments</a:t>
            </a:r>
          </a:p>
          <a:p>
            <a:r>
              <a:rPr lang="en-US" dirty="0" smtClean="0"/>
              <a:t>2. Run-on-sentences</a:t>
            </a:r>
          </a:p>
          <a:p>
            <a:r>
              <a:rPr lang="en-US" dirty="0" smtClean="0"/>
              <a:t>3. Who vs. that</a:t>
            </a:r>
          </a:p>
          <a:p>
            <a:r>
              <a:rPr lang="en-US" dirty="0" smtClean="0"/>
              <a:t>4. Words that sound the same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7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Fragments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 sentence </a:t>
            </a:r>
            <a:r>
              <a:rPr lang="en-US" dirty="0"/>
              <a:t>that fails to be a sentence because </a:t>
            </a:r>
            <a:r>
              <a:rPr lang="en-US" i="1" dirty="0"/>
              <a:t>it can’t stand on its own</a:t>
            </a:r>
            <a:r>
              <a:rPr lang="en-US" dirty="0"/>
              <a:t> – it is not a </a:t>
            </a:r>
            <a:r>
              <a:rPr lang="en-US" i="1" dirty="0"/>
              <a:t>complete </a:t>
            </a:r>
            <a:r>
              <a:rPr lang="en-US" i="1" dirty="0" smtClean="0"/>
              <a:t>idea</a:t>
            </a:r>
          </a:p>
          <a:p>
            <a:pPr marL="365760" lvl="1" indent="0">
              <a:buNone/>
            </a:pPr>
            <a:endParaRPr lang="en-CA" dirty="0"/>
          </a:p>
          <a:p>
            <a:pPr lvl="1"/>
            <a:r>
              <a:rPr lang="en-CA" dirty="0" smtClean="0"/>
              <a:t>ex</a:t>
            </a:r>
            <a:r>
              <a:rPr lang="en-CA" dirty="0"/>
              <a:t>. Since she came here.  </a:t>
            </a:r>
          </a:p>
          <a:p>
            <a:pPr lvl="1"/>
            <a:r>
              <a:rPr lang="en-CA" dirty="0" smtClean="0"/>
              <a:t>ex</a:t>
            </a:r>
            <a:r>
              <a:rPr lang="en-CA" dirty="0"/>
              <a:t>. The man with the big, black suitcase.  </a:t>
            </a:r>
          </a:p>
          <a:p>
            <a:pPr lvl="1"/>
            <a:r>
              <a:rPr lang="en-CA" dirty="0" smtClean="0"/>
              <a:t>ex</a:t>
            </a:r>
            <a:r>
              <a:rPr lang="en-CA" dirty="0"/>
              <a:t>. My mother, a 51 year old woman who looks 35.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None of these make sense!</a:t>
            </a:r>
            <a:endParaRPr lang="en-CA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410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Fragment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i="1" dirty="0"/>
              <a:t>Causes</a:t>
            </a:r>
            <a:r>
              <a:rPr lang="en-CA" dirty="0"/>
              <a:t>: </a:t>
            </a:r>
            <a:r>
              <a:rPr lang="en-CA" dirty="0" smtClean="0"/>
              <a:t>normally </a:t>
            </a:r>
            <a:r>
              <a:rPr lang="en-CA" dirty="0"/>
              <a:t>missing a verb or a subject (who or what the sentence is about</a:t>
            </a:r>
            <a:r>
              <a:rPr lang="en-CA" dirty="0" smtClean="0"/>
              <a:t>).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i="1" dirty="0"/>
              <a:t>Example Fix</a:t>
            </a:r>
            <a:r>
              <a:rPr lang="en-CA" dirty="0"/>
              <a:t>:  </a:t>
            </a:r>
            <a:endParaRPr lang="en-CA" dirty="0" smtClean="0"/>
          </a:p>
          <a:p>
            <a:pPr lvl="1"/>
            <a:r>
              <a:rPr lang="en-CA" dirty="0" smtClean="0"/>
              <a:t>Since </a:t>
            </a:r>
            <a:r>
              <a:rPr lang="en-CA" dirty="0"/>
              <a:t>she came here, </a:t>
            </a:r>
            <a:r>
              <a:rPr lang="en-CA" i="1" u="sng" dirty="0"/>
              <a:t>I have had a headache.</a:t>
            </a:r>
            <a:endParaRPr lang="en-CA" dirty="0"/>
          </a:p>
          <a:p>
            <a:pPr lvl="1"/>
            <a:r>
              <a:rPr lang="en-CA" dirty="0" smtClean="0"/>
              <a:t>The </a:t>
            </a:r>
            <a:r>
              <a:rPr lang="en-CA" dirty="0"/>
              <a:t>man with the big, black suitcase </a:t>
            </a:r>
            <a:r>
              <a:rPr lang="en-CA" i="1" u="sng" dirty="0"/>
              <a:t>was walking slowly.</a:t>
            </a:r>
            <a:endParaRPr lang="en-CA" dirty="0"/>
          </a:p>
          <a:p>
            <a:pPr lvl="1"/>
            <a:r>
              <a:rPr lang="en-CA" dirty="0" smtClean="0"/>
              <a:t>My </a:t>
            </a:r>
            <a:r>
              <a:rPr lang="en-CA" dirty="0"/>
              <a:t>mother </a:t>
            </a:r>
            <a:r>
              <a:rPr lang="en-CA" i="1" u="sng" dirty="0"/>
              <a:t>is</a:t>
            </a:r>
            <a:r>
              <a:rPr lang="en-CA" dirty="0"/>
              <a:t> a 51 year old woman who looks 35.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741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Run-on-sentence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There </a:t>
            </a:r>
            <a:r>
              <a:rPr lang="en-CA" dirty="0"/>
              <a:t>are too many ideas in one sentence and they are </a:t>
            </a:r>
            <a:r>
              <a:rPr lang="en-CA" i="1" dirty="0"/>
              <a:t>incorrectly joined together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Often</a:t>
            </a:r>
            <a:r>
              <a:rPr lang="en-CA" dirty="0"/>
              <a:t>, it involves two ideas that are joined together</a:t>
            </a:r>
          </a:p>
          <a:p>
            <a:pPr lvl="1"/>
            <a:r>
              <a:rPr lang="en-CA" dirty="0"/>
              <a:t>1)  </a:t>
            </a:r>
            <a:r>
              <a:rPr lang="en-CA" i="1" dirty="0"/>
              <a:t>without a conjunction</a:t>
            </a:r>
            <a:r>
              <a:rPr lang="en-CA" dirty="0"/>
              <a:t> (a joining word) (creates a fused sentence) </a:t>
            </a:r>
          </a:p>
          <a:p>
            <a:pPr lvl="1"/>
            <a:r>
              <a:rPr lang="en-CA" dirty="0"/>
              <a:t>2) or two ideas that are </a:t>
            </a:r>
            <a:r>
              <a:rPr lang="en-CA" i="1" dirty="0"/>
              <a:t>incorrectly joined together by a comma</a:t>
            </a:r>
            <a:r>
              <a:rPr lang="en-CA" dirty="0"/>
              <a:t> (</a:t>
            </a:r>
            <a:r>
              <a:rPr lang="en-CA" dirty="0" smtClean="0"/>
              <a:t>creates </a:t>
            </a:r>
            <a:r>
              <a:rPr lang="en-CA" dirty="0"/>
              <a:t>a comma splice)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119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Run-on-sentence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ex. Randy is a sweet boy he really loves animals. – fused </a:t>
            </a:r>
            <a:r>
              <a:rPr lang="en-CA" dirty="0" smtClean="0"/>
              <a:t>sentence</a:t>
            </a:r>
          </a:p>
          <a:p>
            <a:endParaRPr lang="en-CA" dirty="0"/>
          </a:p>
          <a:p>
            <a:r>
              <a:rPr lang="en-CA" dirty="0" smtClean="0"/>
              <a:t>ex</a:t>
            </a:r>
            <a:r>
              <a:rPr lang="en-CA" dirty="0"/>
              <a:t>. The ship was enormous, its mast was 40 feet high. – comma </a:t>
            </a:r>
            <a:r>
              <a:rPr lang="en-CA" dirty="0" smtClean="0"/>
              <a:t>splice</a:t>
            </a:r>
          </a:p>
          <a:p>
            <a:endParaRPr lang="en-CA" dirty="0"/>
          </a:p>
          <a:p>
            <a:r>
              <a:rPr lang="en-CA" dirty="0" smtClean="0"/>
              <a:t>ex</a:t>
            </a:r>
            <a:r>
              <a:rPr lang="en-CA" dirty="0"/>
              <a:t>. Cara was shy she usually refused all party invitations. – fused </a:t>
            </a:r>
            <a:r>
              <a:rPr lang="en-CA" dirty="0" smtClean="0"/>
              <a:t>sentence</a:t>
            </a:r>
          </a:p>
          <a:p>
            <a:endParaRPr lang="en-CA" dirty="0"/>
          </a:p>
          <a:p>
            <a:r>
              <a:rPr lang="en-CA" dirty="0" smtClean="0"/>
              <a:t>ex</a:t>
            </a:r>
            <a:r>
              <a:rPr lang="en-CA" dirty="0"/>
              <a:t>. The mock exam will be </a:t>
            </a:r>
            <a:r>
              <a:rPr lang="en-CA" dirty="0" smtClean="0"/>
              <a:t>hard, </a:t>
            </a:r>
            <a:r>
              <a:rPr lang="en-CA" dirty="0"/>
              <a:t>it’s a good thing we have time to practice. – comma splice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867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vs. That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CA" dirty="0"/>
          </a:p>
          <a:p>
            <a:r>
              <a:rPr lang="en-US" dirty="0"/>
              <a:t>Do most people </a:t>
            </a:r>
            <a:r>
              <a:rPr lang="en-US" u="sng" dirty="0"/>
              <a:t>that</a:t>
            </a:r>
            <a:r>
              <a:rPr lang="en-US" dirty="0"/>
              <a:t> buy homes actually own them?			                  </a:t>
            </a:r>
            <a:endParaRPr lang="en-CA" dirty="0"/>
          </a:p>
          <a:p>
            <a:r>
              <a:rPr lang="en-US" dirty="0"/>
              <a:t>Do most people </a:t>
            </a:r>
            <a:r>
              <a:rPr lang="en-US" u="sng" dirty="0"/>
              <a:t>who</a:t>
            </a:r>
            <a:r>
              <a:rPr lang="en-US" dirty="0"/>
              <a:t> buy homes actually own them?</a:t>
            </a:r>
            <a:br>
              <a:rPr lang="en-US" dirty="0"/>
            </a:br>
            <a:endParaRPr lang="en-CA" dirty="0"/>
          </a:p>
          <a:p>
            <a:pPr lvl="1"/>
            <a:r>
              <a:rPr lang="en-US" dirty="0"/>
              <a:t>*Using “that” instead of “who” makes it seem like the sentence is referring to homes</a:t>
            </a:r>
            <a:endParaRPr lang="en-CA" dirty="0"/>
          </a:p>
          <a:p>
            <a:pPr marL="0" indent="0">
              <a:buNone/>
            </a:pPr>
            <a:r>
              <a:rPr lang="en-US" i="1" dirty="0"/>
              <a:t> </a:t>
            </a:r>
            <a:endParaRPr lang="en-CA" dirty="0"/>
          </a:p>
          <a:p>
            <a:r>
              <a:rPr lang="en-US" i="1" dirty="0"/>
              <a:t>Remember:</a:t>
            </a:r>
            <a:endParaRPr lang="en-CA" dirty="0"/>
          </a:p>
          <a:p>
            <a:pPr lvl="1"/>
            <a:r>
              <a:rPr lang="en-US" i="1" dirty="0"/>
              <a:t>Who – refers to a person; that</a:t>
            </a:r>
            <a:r>
              <a:rPr lang="en-US" dirty="0"/>
              <a:t> – </a:t>
            </a:r>
            <a:r>
              <a:rPr lang="en-US" i="1" dirty="0"/>
              <a:t>refers to a thing normally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579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that sound the same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dirty="0"/>
              <a:t>, their, they’re	   </a:t>
            </a:r>
            <a:endParaRPr lang="en-US" dirty="0" smtClean="0"/>
          </a:p>
          <a:p>
            <a:r>
              <a:rPr lang="en-US" dirty="0" smtClean="0"/>
              <a:t>To</a:t>
            </a:r>
            <a:r>
              <a:rPr lang="en-US" dirty="0"/>
              <a:t>, too, two	</a:t>
            </a:r>
            <a:endParaRPr lang="en-US" dirty="0" smtClean="0"/>
          </a:p>
          <a:p>
            <a:r>
              <a:rPr lang="en-US" dirty="0" smtClean="0"/>
              <a:t>Its</a:t>
            </a:r>
            <a:r>
              <a:rPr lang="en-US" dirty="0"/>
              <a:t>, it’s	</a:t>
            </a:r>
            <a:endParaRPr lang="en-US" dirty="0" smtClean="0"/>
          </a:p>
          <a:p>
            <a:r>
              <a:rPr lang="en-US" dirty="0" smtClean="0"/>
              <a:t>Where</a:t>
            </a:r>
            <a:r>
              <a:rPr lang="en-US" dirty="0"/>
              <a:t>, were	 	</a:t>
            </a:r>
            <a:endParaRPr lang="en-US" dirty="0" smtClean="0"/>
          </a:p>
          <a:p>
            <a:r>
              <a:rPr lang="en-US" dirty="0" smtClean="0"/>
              <a:t>Your</a:t>
            </a:r>
            <a:r>
              <a:rPr lang="en-US" dirty="0"/>
              <a:t>, </a:t>
            </a:r>
            <a:r>
              <a:rPr lang="en-US" dirty="0" smtClean="0"/>
              <a:t>you’re</a:t>
            </a:r>
          </a:p>
          <a:p>
            <a:endParaRPr lang="en-CA" dirty="0"/>
          </a:p>
          <a:p>
            <a:pPr lvl="1"/>
            <a:r>
              <a:rPr lang="en-US" dirty="0" smtClean="0"/>
              <a:t>Learn </a:t>
            </a:r>
            <a:r>
              <a:rPr lang="en-US" dirty="0"/>
              <a:t>and be aware of the differences.  It makes you look very silly when you use the wrong one!</a:t>
            </a: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37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Improve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CA" dirty="0"/>
          </a:p>
          <a:p>
            <a:r>
              <a:rPr lang="en-US" dirty="0"/>
              <a:t>1. Re-read your work and try to catch your errors. Read your sentences aloud to see if they make sense.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2. Use conjunctions to join ideas together.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28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Coordinating </a:t>
            </a:r>
            <a:r>
              <a:rPr lang="en-US" dirty="0" smtClean="0"/>
              <a:t>Conjunctions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 </a:t>
            </a:r>
            <a:r>
              <a:rPr lang="en-US" dirty="0"/>
              <a:t>ideas together in a sentence that have equal weight -- two clauses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Remember the acronym </a:t>
            </a:r>
            <a:r>
              <a:rPr lang="en-US" b="1" dirty="0"/>
              <a:t>FANBOYS</a:t>
            </a:r>
            <a:r>
              <a:rPr lang="en-US" dirty="0"/>
              <a:t>.</a:t>
            </a:r>
            <a:endParaRPr lang="en-CA" dirty="0"/>
          </a:p>
          <a:p>
            <a:pPr marL="365760" lvl="1" indent="0">
              <a:buNone/>
            </a:pPr>
            <a:r>
              <a:rPr lang="en-CA" dirty="0"/>
              <a:t>	</a:t>
            </a:r>
            <a:r>
              <a:rPr lang="en-US" dirty="0" smtClean="0"/>
              <a:t>For</a:t>
            </a:r>
            <a:r>
              <a:rPr lang="en-US" dirty="0"/>
              <a:t>	And	Not 	But	Or	Yet 	So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US" dirty="0"/>
              <a:t>Ex. He ate an apple </a:t>
            </a:r>
            <a:r>
              <a:rPr lang="en-US" u="sng" dirty="0"/>
              <a:t>and</a:t>
            </a:r>
            <a:r>
              <a:rPr lang="en-US" dirty="0"/>
              <a:t> a pear.		</a:t>
            </a:r>
            <a:endParaRPr lang="en-US" dirty="0" smtClean="0"/>
          </a:p>
          <a:p>
            <a:pPr lvl="1"/>
            <a:r>
              <a:rPr lang="en-US" dirty="0" smtClean="0"/>
              <a:t>Ex</a:t>
            </a:r>
            <a:r>
              <a:rPr lang="en-US" dirty="0"/>
              <a:t>. She was so angry, </a:t>
            </a:r>
            <a:r>
              <a:rPr lang="en-US" u="sng" dirty="0"/>
              <a:t>but</a:t>
            </a:r>
            <a:r>
              <a:rPr lang="en-US" dirty="0"/>
              <a:t> she didn’t show it.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638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Punctuation </a:t>
            </a:r>
            <a:r>
              <a:rPr lang="en-US" dirty="0"/>
              <a:t>helps us </a:t>
            </a:r>
            <a:r>
              <a:rPr lang="en-US" i="1" dirty="0"/>
              <a:t>understand the written word</a:t>
            </a:r>
            <a:r>
              <a:rPr lang="en-US" dirty="0"/>
              <a:t>.   </a:t>
            </a:r>
            <a:endParaRPr lang="en-US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941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Subordinating Conjunctions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CA" dirty="0"/>
          </a:p>
          <a:p>
            <a:r>
              <a:rPr lang="en-US" dirty="0" smtClean="0"/>
              <a:t>Connect </a:t>
            </a:r>
            <a:r>
              <a:rPr lang="en-US" dirty="0"/>
              <a:t>ideas together in a sentence where one part of the sentence depends on the other (</a:t>
            </a:r>
            <a:r>
              <a:rPr lang="en-US" dirty="0" err="1"/>
              <a:t>ie</a:t>
            </a:r>
            <a:r>
              <a:rPr lang="en-US" dirty="0"/>
              <a:t>. the dependent clause)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67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Subordinating Conjunctions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7088765"/>
              </p:ext>
            </p:extLst>
          </p:nvPr>
        </p:nvGraphicFramePr>
        <p:xfrm>
          <a:off x="685800" y="1600200"/>
          <a:ext cx="7848598" cy="495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1446"/>
                <a:gridCol w="1544288"/>
                <a:gridCol w="1544288"/>
                <a:gridCol w="1544288"/>
                <a:gridCol w="1544288"/>
              </a:tblGrid>
              <a:tr h="990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After 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Although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As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As if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As long as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0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Because 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Before 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Even If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Even though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If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0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Once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Provided 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Since 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So that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That 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0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Though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Till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Unless 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Until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What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0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When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Whenever 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Wherever 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Whether 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While 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73213" y="3347879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45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Both </a:t>
            </a:r>
            <a:r>
              <a:rPr lang="en-CA" b="1" dirty="0"/>
              <a:t>coordinating conjunctions </a:t>
            </a:r>
            <a:r>
              <a:rPr lang="en-CA" dirty="0"/>
              <a:t>and </a:t>
            </a:r>
            <a:r>
              <a:rPr lang="en-CA" b="1" dirty="0"/>
              <a:t>subordinating conjunctions </a:t>
            </a:r>
            <a:r>
              <a:rPr lang="en-CA" dirty="0"/>
              <a:t>can join clauses. </a:t>
            </a:r>
          </a:p>
          <a:p>
            <a:endParaRPr lang="en-CA" dirty="0"/>
          </a:p>
          <a:p>
            <a:r>
              <a:rPr lang="en-CA" u="sng" dirty="0"/>
              <a:t>EXAMPLES</a:t>
            </a:r>
            <a:r>
              <a:rPr lang="en-CA" dirty="0"/>
              <a:t>: </a:t>
            </a:r>
          </a:p>
          <a:p>
            <a:pPr lvl="1"/>
            <a:r>
              <a:rPr lang="en-CA" dirty="0"/>
              <a:t>My sister drives a truck </a:t>
            </a:r>
            <a:r>
              <a:rPr lang="en-CA" u="sng" dirty="0"/>
              <a:t>and</a:t>
            </a:r>
            <a:r>
              <a:rPr lang="en-CA" dirty="0"/>
              <a:t> she smokes cigars. </a:t>
            </a:r>
          </a:p>
          <a:p>
            <a:pPr lvl="1"/>
            <a:r>
              <a:rPr lang="en-CA" dirty="0"/>
              <a:t>Some people do not like Cecil </a:t>
            </a:r>
            <a:r>
              <a:rPr lang="en-CA" u="sng" dirty="0"/>
              <a:t>because </a:t>
            </a:r>
            <a:r>
              <a:rPr lang="en-CA" dirty="0"/>
              <a:t>he never listens. </a:t>
            </a:r>
          </a:p>
          <a:p>
            <a:pPr lvl="1"/>
            <a:r>
              <a:rPr lang="en-CA" u="sng" dirty="0"/>
              <a:t>Although </a:t>
            </a:r>
            <a:r>
              <a:rPr lang="en-CA" dirty="0" err="1"/>
              <a:t>Milly</a:t>
            </a:r>
            <a:r>
              <a:rPr lang="en-CA" dirty="0"/>
              <a:t> is terrified of heights, she is an airline pilot, </a:t>
            </a:r>
            <a:r>
              <a:rPr lang="en-CA" u="sng" dirty="0"/>
              <a:t>and</a:t>
            </a:r>
            <a:r>
              <a:rPr lang="en-CA" dirty="0"/>
              <a:t> she lives in a penthouse.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551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 </a:t>
            </a:r>
            <a:r>
              <a:rPr lang="en-CA" b="1" dirty="0"/>
              <a:t>subordinating conjunction </a:t>
            </a:r>
            <a:r>
              <a:rPr lang="en-CA" dirty="0"/>
              <a:t>can appear at the beginning or in the middle of a sentence. 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u="sng" dirty="0"/>
              <a:t>EXAMPLES</a:t>
            </a:r>
            <a:r>
              <a:rPr lang="en-CA" dirty="0"/>
              <a:t>: </a:t>
            </a:r>
          </a:p>
          <a:p>
            <a:pPr lvl="1"/>
            <a:r>
              <a:rPr lang="en-CA" u="sng" dirty="0"/>
              <a:t>After </a:t>
            </a:r>
            <a:r>
              <a:rPr lang="en-CA" dirty="0"/>
              <a:t>the movie started, more people came in. (Notice the comma separating the clauses) </a:t>
            </a:r>
            <a:endParaRPr lang="en-CA" dirty="0" smtClean="0"/>
          </a:p>
          <a:p>
            <a:pPr marL="365760" lvl="1" indent="0">
              <a:buNone/>
            </a:pPr>
            <a:endParaRPr lang="en-CA" dirty="0"/>
          </a:p>
          <a:p>
            <a:pPr lvl="1"/>
            <a:r>
              <a:rPr lang="en-CA" dirty="0"/>
              <a:t>More people came in </a:t>
            </a:r>
            <a:r>
              <a:rPr lang="en-CA" u="sng" dirty="0"/>
              <a:t>after </a:t>
            </a:r>
            <a:r>
              <a:rPr lang="en-CA" dirty="0"/>
              <a:t>the movie started. 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289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Conjuctions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A </a:t>
            </a:r>
            <a:r>
              <a:rPr lang="en-CA" b="1" dirty="0"/>
              <a:t>subordinating conjunction </a:t>
            </a:r>
            <a:r>
              <a:rPr lang="en-CA" dirty="0"/>
              <a:t>causes the clause that it appears in to become dependent. In other words, it will be a sentence fragment unless it is joined to an independent clause. 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r>
              <a:rPr lang="en-CA" u="sng" dirty="0"/>
              <a:t>EXAMPLES</a:t>
            </a:r>
            <a:r>
              <a:rPr lang="en-CA" dirty="0"/>
              <a:t>: </a:t>
            </a:r>
          </a:p>
          <a:p>
            <a:pPr lvl="1"/>
            <a:r>
              <a:rPr lang="en-CA" dirty="0"/>
              <a:t>You are my favorite brother. (sentence) </a:t>
            </a:r>
          </a:p>
          <a:p>
            <a:pPr lvl="1"/>
            <a:r>
              <a:rPr lang="en-CA" u="sng" dirty="0"/>
              <a:t>Even though </a:t>
            </a:r>
            <a:r>
              <a:rPr lang="en-CA" dirty="0"/>
              <a:t>you are my favorite brother. (fragment) </a:t>
            </a:r>
          </a:p>
          <a:p>
            <a:pPr lvl="1"/>
            <a:r>
              <a:rPr lang="en-CA" u="sng" dirty="0"/>
              <a:t>Even though </a:t>
            </a:r>
            <a:r>
              <a:rPr lang="en-CA" dirty="0"/>
              <a:t>you are my favorite brother, I am going to tell Mom. (sentence) </a:t>
            </a:r>
            <a:endParaRPr lang="en-CA" dirty="0" smtClean="0"/>
          </a:p>
          <a:p>
            <a:pPr marL="36576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147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CA" dirty="0"/>
              <a:t>The owner is bigger than you. (sentence) </a:t>
            </a:r>
          </a:p>
          <a:p>
            <a:pPr lvl="1"/>
            <a:r>
              <a:rPr lang="en-CA" u="sng" dirty="0"/>
              <a:t>Unless </a:t>
            </a:r>
            <a:r>
              <a:rPr lang="en-CA" dirty="0"/>
              <a:t>the owner is bigger than you. (fragment) </a:t>
            </a:r>
          </a:p>
          <a:p>
            <a:pPr lvl="1"/>
            <a:r>
              <a:rPr lang="en-CA" dirty="0"/>
              <a:t>You can sit on that car </a:t>
            </a:r>
            <a:r>
              <a:rPr lang="en-CA" u="sng" dirty="0"/>
              <a:t>unless </a:t>
            </a:r>
            <a:r>
              <a:rPr lang="en-CA" dirty="0"/>
              <a:t>the owner is bigger than you. (sentence)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692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Correct the following passages by identifying errors in punctuation, word choice, and sentence construction.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25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Semi-Colons  (;)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semi-colon joins two or more clauses when there is </a:t>
            </a:r>
            <a:r>
              <a:rPr lang="en-US" i="1" dirty="0"/>
              <a:t>no connecting word</a:t>
            </a:r>
            <a:r>
              <a:rPr lang="en-US" dirty="0"/>
              <a:t> (and, but, or).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a semi-colon is used, </a:t>
            </a:r>
            <a:r>
              <a:rPr lang="en-US" i="1" dirty="0"/>
              <a:t>all clauses are equally important</a:t>
            </a:r>
            <a:r>
              <a:rPr lang="en-US" dirty="0"/>
              <a:t>, and the reader should pay equal attention to them all.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US" dirty="0" smtClean="0"/>
              <a:t>Ex</a:t>
            </a:r>
            <a:r>
              <a:rPr lang="en-US" dirty="0"/>
              <a:t>. He is my best friend; I have known him most of my life.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987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  (</a:t>
            </a:r>
            <a:r>
              <a:rPr lang="en-US" dirty="0" smtClean="0">
                <a:sym typeface="Wingdings" pitchFamily="2" charset="2"/>
              </a:rPr>
              <a:t>:)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colon tells the reader that something </a:t>
            </a:r>
            <a:r>
              <a:rPr lang="en-US" i="1" dirty="0"/>
              <a:t>important will follow</a:t>
            </a:r>
            <a:r>
              <a:rPr lang="en-US" dirty="0"/>
              <a:t>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US" dirty="0"/>
              <a:t>Ex. His is my best friend: he helps me through hard times and celebrates good times with me.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764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Dash (--)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dash marks a </a:t>
            </a:r>
            <a:r>
              <a:rPr lang="en-US" i="1" dirty="0"/>
              <a:t>sudden change</a:t>
            </a:r>
            <a:r>
              <a:rPr lang="en-US" dirty="0"/>
              <a:t> in thought or sets off a summary.  Parenthesis can do this, too, but the dash is more informal and conversational.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	</a:t>
            </a:r>
            <a:endParaRPr lang="en-CA" dirty="0"/>
          </a:p>
          <a:p>
            <a:pPr lvl="1"/>
            <a:r>
              <a:rPr lang="en-US" dirty="0"/>
              <a:t>Ex. John – my best friend – lives right down the street.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38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Italics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Italics are </a:t>
            </a:r>
            <a:r>
              <a:rPr lang="en-US" dirty="0"/>
              <a:t>used to </a:t>
            </a:r>
            <a:r>
              <a:rPr lang="en-US" i="1" dirty="0"/>
              <a:t>talk about a word as a word</a:t>
            </a:r>
            <a:r>
              <a:rPr lang="en-US" dirty="0"/>
              <a:t> (He used the word </a:t>
            </a:r>
            <a:r>
              <a:rPr lang="en-US" i="1" dirty="0"/>
              <a:t>really</a:t>
            </a:r>
            <a:r>
              <a:rPr lang="en-US" dirty="0"/>
              <a:t> too many times in that paragraph) or for </a:t>
            </a:r>
            <a:r>
              <a:rPr lang="en-US" i="1" dirty="0"/>
              <a:t>emphasis.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we handwrite something, we show italics by </a:t>
            </a:r>
            <a:r>
              <a:rPr lang="en-US" u="sng" dirty="0"/>
              <a:t>underlining</a:t>
            </a:r>
            <a:r>
              <a:rPr lang="en-US" dirty="0"/>
              <a:t>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243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Apostrophe  (‘)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dirty="0"/>
              <a:t>apostrophe shows </a:t>
            </a:r>
            <a:r>
              <a:rPr lang="en-US" i="1" dirty="0"/>
              <a:t>possession </a:t>
            </a:r>
            <a:r>
              <a:rPr lang="en-US" dirty="0"/>
              <a:t>OR </a:t>
            </a:r>
            <a:r>
              <a:rPr lang="en-US" i="1" dirty="0"/>
              <a:t>replaces a letter</a:t>
            </a:r>
            <a:r>
              <a:rPr lang="en-US" dirty="0"/>
              <a:t> in a contraction.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US" dirty="0" smtClean="0"/>
              <a:t>Ex</a:t>
            </a:r>
            <a:r>
              <a:rPr lang="en-US" dirty="0"/>
              <a:t>. The </a:t>
            </a:r>
            <a:r>
              <a:rPr lang="en-US" i="1" dirty="0"/>
              <a:t>girl’s</a:t>
            </a:r>
            <a:r>
              <a:rPr lang="en-US" dirty="0"/>
              <a:t> hat was on backwards.   (one girl</a:t>
            </a:r>
            <a:r>
              <a:rPr lang="en-US" dirty="0" smtClean="0"/>
              <a:t>)</a:t>
            </a:r>
          </a:p>
          <a:p>
            <a:endParaRPr lang="en-CA" dirty="0"/>
          </a:p>
          <a:p>
            <a:pPr lvl="1"/>
            <a:r>
              <a:rPr lang="en-US" dirty="0" smtClean="0"/>
              <a:t>Ex</a:t>
            </a:r>
            <a:r>
              <a:rPr lang="en-US" dirty="0"/>
              <a:t>. The </a:t>
            </a:r>
            <a:r>
              <a:rPr lang="en-US" i="1" dirty="0"/>
              <a:t>girls’ </a:t>
            </a:r>
            <a:r>
              <a:rPr lang="en-US" dirty="0"/>
              <a:t>hats were on backwards. (more than one girl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US" dirty="0" smtClean="0"/>
              <a:t>Ex</a:t>
            </a:r>
            <a:r>
              <a:rPr lang="en-US" dirty="0"/>
              <a:t>. I</a:t>
            </a:r>
            <a:r>
              <a:rPr lang="en-US" i="1" dirty="0"/>
              <a:t> can’t</a:t>
            </a:r>
            <a:r>
              <a:rPr lang="en-US" dirty="0"/>
              <a:t> believe her hat is on backwards.  (can’t = cannot)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140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Exclamations </a:t>
            </a:r>
            <a:r>
              <a:rPr lang="en-US" dirty="0" smtClean="0"/>
              <a:t>Marks  (!)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at the </a:t>
            </a:r>
            <a:r>
              <a:rPr lang="en-US" i="1" dirty="0"/>
              <a:t>end of a se</a:t>
            </a:r>
            <a:r>
              <a:rPr lang="en-US" dirty="0"/>
              <a:t>ntence that expresses powerful emotion or strong feeling.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</a:t>
            </a:r>
            <a:r>
              <a:rPr lang="en-US" dirty="0"/>
              <a:t>, do not over use!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US" dirty="0"/>
              <a:t>Ex.  Wow! I really like that.</a:t>
            </a:r>
            <a:endParaRPr lang="en-CA" dirty="0"/>
          </a:p>
          <a:p>
            <a:pPr lvl="1"/>
            <a:r>
              <a:rPr lang="en-US" dirty="0" smtClean="0"/>
              <a:t>Ex</a:t>
            </a:r>
            <a:r>
              <a:rPr lang="en-US" dirty="0"/>
              <a:t>. Get out of here!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358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Ellipses  (. . . 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/>
              <a:t>to show the </a:t>
            </a:r>
            <a:r>
              <a:rPr lang="en-US" i="1" dirty="0"/>
              <a:t>removal of information</a:t>
            </a:r>
            <a:r>
              <a:rPr lang="en-US" dirty="0"/>
              <a:t> in a quote OR that the </a:t>
            </a:r>
            <a:r>
              <a:rPr lang="en-US" i="1" dirty="0"/>
              <a:t>speaker has trailed off </a:t>
            </a:r>
            <a:r>
              <a:rPr lang="en-US" dirty="0"/>
              <a:t>and left a sentence unfinished.</a:t>
            </a:r>
            <a:endParaRPr lang="en-CA" dirty="0"/>
          </a:p>
          <a:p>
            <a:endParaRPr lang="en-CA" dirty="0"/>
          </a:p>
          <a:p>
            <a:pPr lvl="1"/>
            <a:r>
              <a:rPr lang="en-US" dirty="0" smtClean="0"/>
              <a:t>Ex</a:t>
            </a:r>
            <a:r>
              <a:rPr lang="en-US" dirty="0"/>
              <a:t>. “It was the . . . best movie ever!”</a:t>
            </a:r>
            <a:endParaRPr lang="en-CA" dirty="0"/>
          </a:p>
          <a:p>
            <a:pPr lvl="1"/>
            <a:r>
              <a:rPr lang="en-US" dirty="0" smtClean="0"/>
              <a:t>Ex</a:t>
            </a:r>
            <a:r>
              <a:rPr lang="en-US" dirty="0"/>
              <a:t>. “I was going to . . </a:t>
            </a:r>
            <a:r>
              <a:rPr lang="en-US" dirty="0" smtClean="0"/>
              <a:t>.,” </a:t>
            </a:r>
            <a:r>
              <a:rPr lang="en-US" dirty="0"/>
              <a:t>she murmured.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000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437</TotalTime>
  <Words>901</Words>
  <Application>Microsoft Office PowerPoint</Application>
  <PresentationFormat>On-screen Show (4:3)</PresentationFormat>
  <Paragraphs>166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Quick Grammar Review</vt:lpstr>
      <vt:lpstr>Punctuation</vt:lpstr>
      <vt:lpstr>Semi-Colons  (;)</vt:lpstr>
      <vt:lpstr>Colon  (:)</vt:lpstr>
      <vt:lpstr>Dash (--)</vt:lpstr>
      <vt:lpstr>Italics</vt:lpstr>
      <vt:lpstr>Apostrophe  (‘)</vt:lpstr>
      <vt:lpstr>Exclamations Marks  (!)</vt:lpstr>
      <vt:lpstr>Ellipses  (. . . )</vt:lpstr>
      <vt:lpstr>Sentences</vt:lpstr>
      <vt:lpstr>Common Errors</vt:lpstr>
      <vt:lpstr>Sentence Fragments</vt:lpstr>
      <vt:lpstr>Sentence Fragment</vt:lpstr>
      <vt:lpstr>Run-on-sentence</vt:lpstr>
      <vt:lpstr>Run-on-sentence</vt:lpstr>
      <vt:lpstr>Who vs. That</vt:lpstr>
      <vt:lpstr>Words that sound the same</vt:lpstr>
      <vt:lpstr>Ways to Improve</vt:lpstr>
      <vt:lpstr>Coordinating Conjunctions</vt:lpstr>
      <vt:lpstr>Subordinating Conjunctions</vt:lpstr>
      <vt:lpstr>Subordinating Conjunctions</vt:lpstr>
      <vt:lpstr>Conjunctions</vt:lpstr>
      <vt:lpstr>Conjunctions</vt:lpstr>
      <vt:lpstr>Conjuctions</vt:lpstr>
      <vt:lpstr>Conjunctions</vt:lpstr>
      <vt:lpstr>Practice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Grammar Review</dc:title>
  <dc:creator>Bronwen</dc:creator>
  <cp:lastModifiedBy>teacher</cp:lastModifiedBy>
  <cp:revision>8</cp:revision>
  <dcterms:created xsi:type="dcterms:W3CDTF">2013-10-02T05:02:03Z</dcterms:created>
  <dcterms:modified xsi:type="dcterms:W3CDTF">2013-10-02T22:58:21Z</dcterms:modified>
</cp:coreProperties>
</file>