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4CB040-3A1D-4DEB-AA11-2466A8C78461}" type="datetimeFigureOut">
              <a:rPr lang="en-CA" smtClean="0"/>
              <a:t>24/03/2013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9B0CFA-CC38-4011-9C75-9A27E0F0FAD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1760" y="4005064"/>
            <a:ext cx="6477000" cy="1828800"/>
          </a:xfrm>
        </p:spPr>
        <p:txBody>
          <a:bodyPr/>
          <a:lstStyle/>
          <a:p>
            <a:r>
              <a:rPr lang="en-US" dirty="0" smtClean="0"/>
              <a:t>The original composition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675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Narrative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Because this is a story, use </a:t>
            </a:r>
            <a:r>
              <a:rPr lang="en-US" b="1" dirty="0"/>
              <a:t>as many paragraphs as necessary</a:t>
            </a:r>
            <a:r>
              <a:rPr lang="en-US" dirty="0"/>
              <a:t> to tell the </a:t>
            </a:r>
            <a:r>
              <a:rPr lang="en-US" dirty="0" smtClean="0"/>
              <a:t>story</a:t>
            </a:r>
          </a:p>
          <a:p>
            <a:pPr lvl="0"/>
            <a:endParaRPr lang="en-US" dirty="0"/>
          </a:p>
          <a:p>
            <a:r>
              <a:rPr lang="en-US" dirty="0"/>
              <a:t>Write the </a:t>
            </a:r>
            <a:r>
              <a:rPr lang="en-US" b="1" dirty="0"/>
              <a:t>conclusion</a:t>
            </a:r>
            <a:r>
              <a:rPr lang="en-US" dirty="0"/>
              <a:t> that </a:t>
            </a:r>
            <a:r>
              <a:rPr lang="en-US" b="1" dirty="0"/>
              <a:t>reflects on the thesis statement</a:t>
            </a:r>
            <a:endParaRPr lang="en-CA" dirty="0"/>
          </a:p>
          <a:p>
            <a:pPr lv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216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178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Composition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CA" sz="3200" b="1" dirty="0"/>
              <a:t>Part Three</a:t>
            </a:r>
            <a:r>
              <a:rPr lang="en-CA" sz="3200" dirty="0"/>
              <a:t> of your provincial exam will ask you to:</a:t>
            </a:r>
            <a:endParaRPr lang="en-CA" sz="2800" dirty="0"/>
          </a:p>
          <a:p>
            <a:pPr lvl="1"/>
            <a:r>
              <a:rPr lang="en-CA" sz="2800" dirty="0"/>
              <a:t>Write a </a:t>
            </a:r>
            <a:r>
              <a:rPr lang="en-CA" sz="2800" b="1" dirty="0"/>
              <a:t>multi-paragraph</a:t>
            </a:r>
            <a:r>
              <a:rPr lang="en-CA" sz="2800" dirty="0"/>
              <a:t> composition on the </a:t>
            </a:r>
            <a:r>
              <a:rPr lang="en-CA" sz="2800" b="1" dirty="0"/>
              <a:t>writing prompt</a:t>
            </a:r>
            <a:r>
              <a:rPr lang="en-CA" sz="2800" dirty="0"/>
              <a:t> below.</a:t>
            </a:r>
            <a:endParaRPr lang="en-CA" sz="2400" dirty="0"/>
          </a:p>
          <a:p>
            <a:pPr lvl="1"/>
            <a:r>
              <a:rPr lang="en-CA" sz="2800" dirty="0"/>
              <a:t>Your writing may be </a:t>
            </a:r>
            <a:r>
              <a:rPr lang="en-CA" sz="2800" b="1" dirty="0"/>
              <a:t>persuasive</a:t>
            </a:r>
            <a:r>
              <a:rPr lang="en-CA" sz="2800" dirty="0"/>
              <a:t>, </a:t>
            </a:r>
            <a:r>
              <a:rPr lang="en-CA" sz="2800" b="1" dirty="0"/>
              <a:t>narrative</a:t>
            </a:r>
            <a:r>
              <a:rPr lang="en-CA" sz="2800" dirty="0"/>
              <a:t> and/or </a:t>
            </a:r>
            <a:r>
              <a:rPr lang="en-CA" sz="2800" b="1" dirty="0"/>
              <a:t>descriptive</a:t>
            </a:r>
            <a:r>
              <a:rPr lang="en-CA" sz="2800" dirty="0"/>
              <a:t>.</a:t>
            </a:r>
            <a:endParaRPr lang="en-CA" sz="2400" dirty="0"/>
          </a:p>
          <a:p>
            <a:pPr lvl="1"/>
            <a:r>
              <a:rPr lang="en-CA" sz="2800" dirty="0"/>
              <a:t>You may </a:t>
            </a:r>
            <a:r>
              <a:rPr lang="en-CA" sz="2800" b="1" dirty="0"/>
              <a:t>agree</a:t>
            </a:r>
            <a:r>
              <a:rPr lang="en-CA" sz="2800" dirty="0"/>
              <a:t> or </a:t>
            </a:r>
            <a:r>
              <a:rPr lang="en-CA" sz="2800" b="1" dirty="0"/>
              <a:t>disagree </a:t>
            </a:r>
            <a:r>
              <a:rPr lang="en-CA" sz="2800" dirty="0"/>
              <a:t>with the writing prompt.</a:t>
            </a:r>
            <a:endParaRPr lang="en-CA" sz="2400" dirty="0"/>
          </a:p>
          <a:p>
            <a:pPr lvl="1"/>
            <a:r>
              <a:rPr lang="en-CA" sz="2800" dirty="0"/>
              <a:t>You may use ideas based on </a:t>
            </a:r>
            <a:r>
              <a:rPr lang="en-CA" sz="2800" b="1" dirty="0"/>
              <a:t>your own experience</a:t>
            </a:r>
            <a:r>
              <a:rPr lang="en-CA" sz="2800" dirty="0"/>
              <a:t>, the </a:t>
            </a:r>
            <a:r>
              <a:rPr lang="en-CA" sz="2800" b="1" dirty="0"/>
              <a:t>experience of others</a:t>
            </a:r>
            <a:r>
              <a:rPr lang="en-CA" sz="2800" dirty="0"/>
              <a:t>, </a:t>
            </a:r>
            <a:r>
              <a:rPr lang="en-CA" sz="2800" b="1" dirty="0"/>
              <a:t>your reading</a:t>
            </a:r>
            <a:r>
              <a:rPr lang="en-CA" sz="2800" dirty="0"/>
              <a:t>, </a:t>
            </a:r>
            <a:r>
              <a:rPr lang="en-CA" sz="2800" b="1" dirty="0"/>
              <a:t>your imagination</a:t>
            </a:r>
            <a:r>
              <a:rPr lang="en-CA" sz="2800" dirty="0"/>
              <a:t>, or from </a:t>
            </a:r>
            <a:r>
              <a:rPr lang="en-CA" sz="2800" b="1" dirty="0"/>
              <a:t>any aspect of your life.</a:t>
            </a:r>
            <a:endParaRPr lang="en-CA" sz="24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800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Persuasive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In persuasive essays, you are writing to convince others by presenting solid, supported arguments.</a:t>
            </a:r>
          </a:p>
          <a:p>
            <a:endParaRPr lang="en-CA" b="1" dirty="0" smtClean="0"/>
          </a:p>
          <a:p>
            <a:r>
              <a:rPr lang="en-CA" b="1" dirty="0" smtClean="0"/>
              <a:t>Good </a:t>
            </a:r>
            <a:r>
              <a:rPr lang="en-CA" b="1" dirty="0"/>
              <a:t>Persuasion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Takes a strong and definite position on an issue or advises a particular action.</a:t>
            </a:r>
          </a:p>
          <a:p>
            <a:pPr lvl="1"/>
            <a:r>
              <a:rPr lang="en-CA" dirty="0"/>
              <a:t>Gives logical reasons and supporting evidence to defend the position or recommend action.</a:t>
            </a:r>
          </a:p>
          <a:p>
            <a:pPr lvl="1"/>
            <a:r>
              <a:rPr lang="en-CA" dirty="0"/>
              <a:t>Considers opposing views. </a:t>
            </a:r>
          </a:p>
          <a:p>
            <a:pPr lvl="1"/>
            <a:r>
              <a:rPr lang="en-CA" dirty="0"/>
              <a:t>Has enthusiasm and energy from start to finish.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988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When you are writing a descriptive essay, you are "painting a picture" with words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b="1" dirty="0"/>
              <a:t>Good Description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Creates a main impression-an overall effect, feeling, or image -about the topic.</a:t>
            </a:r>
          </a:p>
          <a:p>
            <a:pPr lvl="1"/>
            <a:r>
              <a:rPr lang="en-CA" dirty="0"/>
              <a:t>Uses concrete, specific details to support the main impression.</a:t>
            </a:r>
          </a:p>
          <a:p>
            <a:pPr lvl="1"/>
            <a:r>
              <a:rPr lang="en-CA" dirty="0"/>
              <a:t>Uses details that appeal to the five senses: sight, hearing, smell, taste, and touch.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425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A narrative essay is a writing that tells a story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b="1" dirty="0"/>
              <a:t>Good Narration</a:t>
            </a:r>
            <a:r>
              <a:rPr lang="en-CA" dirty="0"/>
              <a:t>:</a:t>
            </a:r>
          </a:p>
          <a:p>
            <a:pPr lvl="1"/>
            <a:r>
              <a:rPr lang="en-CA" dirty="0"/>
              <a:t>Includes specific details to make the incident come alive for your reader</a:t>
            </a:r>
          </a:p>
          <a:p>
            <a:pPr lvl="1"/>
            <a:r>
              <a:rPr lang="en-CA" dirty="0"/>
              <a:t>Focuses on re-creating an incident that happened to you over a short period of time (usually an emotional experience)</a:t>
            </a:r>
          </a:p>
          <a:p>
            <a:pPr lvl="1"/>
            <a:r>
              <a:rPr lang="en-CA" dirty="0"/>
              <a:t>Conveys a particular mood (feeling) - do you want to surprise your readers, make them laugh, have them share in your sorrow or fear?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755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Narrative Essay?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A narrative essay is a story that has a </a:t>
            </a:r>
            <a:r>
              <a:rPr lang="en-US" sz="3200" b="1" dirty="0"/>
              <a:t>specific </a:t>
            </a:r>
            <a:r>
              <a:rPr lang="en-US" sz="3200" b="1" dirty="0" smtClean="0"/>
              <a:t>point</a:t>
            </a:r>
            <a:endParaRPr lang="en-CA" sz="3200" dirty="0"/>
          </a:p>
          <a:p>
            <a:pPr lvl="1"/>
            <a:r>
              <a:rPr lang="en-US" sz="2800" dirty="0"/>
              <a:t>A narrative essay strives to </a:t>
            </a:r>
            <a:r>
              <a:rPr lang="en-US" sz="2800" i="1" dirty="0"/>
              <a:t>teach a lesson</a:t>
            </a:r>
            <a:r>
              <a:rPr lang="en-US" sz="2800" dirty="0"/>
              <a:t> </a:t>
            </a:r>
            <a:endParaRPr lang="en-US" sz="2800" dirty="0" smtClean="0"/>
          </a:p>
          <a:p>
            <a:pPr lvl="1"/>
            <a:endParaRPr lang="en-CA" sz="2800" dirty="0"/>
          </a:p>
          <a:p>
            <a:pPr lvl="1"/>
            <a:r>
              <a:rPr lang="en-US" sz="2800" dirty="0"/>
              <a:t>A narrative essay strives to </a:t>
            </a:r>
            <a:r>
              <a:rPr lang="en-US" sz="2800" i="1" dirty="0"/>
              <a:t>make a specific </a:t>
            </a:r>
            <a:r>
              <a:rPr lang="en-US" sz="2800" i="1" dirty="0" smtClean="0"/>
              <a:t>point</a:t>
            </a:r>
          </a:p>
          <a:p>
            <a:pPr lvl="1"/>
            <a:endParaRPr lang="en-CA" sz="2800" dirty="0"/>
          </a:p>
          <a:p>
            <a:pPr lvl="1"/>
            <a:r>
              <a:rPr lang="en-US" sz="2800" dirty="0"/>
              <a:t>A narrative essay is </a:t>
            </a:r>
            <a:r>
              <a:rPr lang="en-US" sz="2800" u="sng" dirty="0"/>
              <a:t>not</a:t>
            </a:r>
            <a:r>
              <a:rPr lang="en-US" sz="2800" dirty="0"/>
              <a:t> a diary entry – </a:t>
            </a:r>
            <a:r>
              <a:rPr lang="en-US" sz="2800" i="1" dirty="0"/>
              <a:t>the story is linked to the purpose of the essay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16726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Essential Elements of Narrative Essays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The focus of a narrative essay is the plot, which is told using enough details to build to a climax. </a:t>
            </a:r>
            <a:endParaRPr lang="en-CA" dirty="0" smtClean="0"/>
          </a:p>
          <a:p>
            <a:endParaRPr lang="en-CA" dirty="0" smtClean="0"/>
          </a:p>
          <a:p>
            <a:pPr lvl="1"/>
            <a:r>
              <a:rPr lang="en-CA" dirty="0" smtClean="0"/>
              <a:t>It </a:t>
            </a:r>
            <a:r>
              <a:rPr lang="en-CA" dirty="0"/>
              <a:t>is usually told </a:t>
            </a:r>
            <a:r>
              <a:rPr lang="en-CA" i="1" dirty="0"/>
              <a:t>chronologicall</a:t>
            </a:r>
            <a:r>
              <a:rPr lang="en-CA" dirty="0"/>
              <a:t>y</a:t>
            </a:r>
            <a:r>
              <a:rPr lang="en-CA" dirty="0" smtClean="0"/>
              <a:t>.</a:t>
            </a:r>
            <a:endParaRPr lang="en-CA" dirty="0"/>
          </a:p>
          <a:p>
            <a:pPr lvl="1"/>
            <a:r>
              <a:rPr lang="en-CA" b="1" dirty="0"/>
              <a:t>It has a purpose</a:t>
            </a:r>
            <a:r>
              <a:rPr lang="en-CA" dirty="0"/>
              <a:t>, which is usually stated in the opening sentence</a:t>
            </a:r>
            <a:r>
              <a:rPr lang="en-CA" dirty="0" smtClean="0"/>
              <a:t>.</a:t>
            </a:r>
            <a:endParaRPr lang="en-CA" dirty="0"/>
          </a:p>
          <a:p>
            <a:pPr lvl="1"/>
            <a:r>
              <a:rPr lang="en-CA" dirty="0"/>
              <a:t>It may use </a:t>
            </a:r>
            <a:r>
              <a:rPr lang="en-CA" i="1" dirty="0"/>
              <a:t>dialogue</a:t>
            </a:r>
            <a:r>
              <a:rPr lang="en-CA" dirty="0" smtClean="0"/>
              <a:t>.</a:t>
            </a:r>
            <a:endParaRPr lang="en-CA" dirty="0"/>
          </a:p>
          <a:p>
            <a:pPr lvl="1"/>
            <a:r>
              <a:rPr lang="en-CA" dirty="0"/>
              <a:t>It is written with </a:t>
            </a:r>
            <a:r>
              <a:rPr lang="en-CA" i="1" dirty="0"/>
              <a:t>sensory details</a:t>
            </a:r>
            <a:r>
              <a:rPr lang="en-CA" dirty="0"/>
              <a:t> and </a:t>
            </a:r>
            <a:r>
              <a:rPr lang="en-CA" i="1" dirty="0"/>
              <a:t>vivid descriptions</a:t>
            </a:r>
            <a:r>
              <a:rPr lang="en-CA" dirty="0"/>
              <a:t> to involve the reader. All these details </a:t>
            </a:r>
            <a:r>
              <a:rPr lang="en-CA" i="1" dirty="0"/>
              <a:t>relate in some way to the main point</a:t>
            </a:r>
            <a:r>
              <a:rPr lang="en-CA" dirty="0"/>
              <a:t> the writer is making.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982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 Does a Narrative Essay Include?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200" dirty="0"/>
              <a:t>Since this is a story, the narrative essay needs everything a story needs (these are known as the story elements</a:t>
            </a:r>
            <a:r>
              <a:rPr lang="en-US" sz="3200" dirty="0" smtClean="0"/>
              <a:t>):</a:t>
            </a:r>
            <a:endParaRPr lang="en-CA" sz="3200" dirty="0"/>
          </a:p>
          <a:p>
            <a:pPr lvl="1"/>
            <a:r>
              <a:rPr lang="en-US" sz="2800" dirty="0"/>
              <a:t>Has a </a:t>
            </a:r>
            <a:r>
              <a:rPr lang="en-US" sz="2800" dirty="0" smtClean="0"/>
              <a:t>plot</a:t>
            </a:r>
          </a:p>
          <a:p>
            <a:pPr lvl="1"/>
            <a:endParaRPr lang="en-CA" sz="2800" dirty="0"/>
          </a:p>
          <a:p>
            <a:pPr lvl="1"/>
            <a:r>
              <a:rPr lang="en-US" sz="2800" dirty="0"/>
              <a:t>Has </a:t>
            </a:r>
            <a:r>
              <a:rPr lang="en-US" sz="2800" dirty="0" smtClean="0"/>
              <a:t>characters</a:t>
            </a:r>
          </a:p>
          <a:p>
            <a:pPr lvl="1"/>
            <a:endParaRPr lang="en-CA" sz="2800" dirty="0"/>
          </a:p>
          <a:p>
            <a:pPr lvl="1"/>
            <a:r>
              <a:rPr lang="en-US" sz="2800" dirty="0"/>
              <a:t>Has a </a:t>
            </a:r>
            <a:r>
              <a:rPr lang="en-US" sz="2800" dirty="0" smtClean="0"/>
              <a:t>problem</a:t>
            </a:r>
          </a:p>
          <a:p>
            <a:pPr lvl="1"/>
            <a:endParaRPr lang="en-CA" sz="2800" dirty="0"/>
          </a:p>
          <a:p>
            <a:pPr lvl="1"/>
            <a:r>
              <a:rPr lang="en-US" sz="2800" dirty="0"/>
              <a:t>Has a </a:t>
            </a:r>
            <a:r>
              <a:rPr lang="en-US" sz="2800" dirty="0" smtClean="0"/>
              <a:t>climax</a:t>
            </a:r>
          </a:p>
          <a:p>
            <a:pPr lvl="1"/>
            <a:endParaRPr lang="en-CA" sz="2800" dirty="0"/>
          </a:p>
          <a:p>
            <a:pPr lvl="1"/>
            <a:r>
              <a:rPr lang="en-US" sz="2800" dirty="0"/>
              <a:t>Often uses dialogue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821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Narrative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Write a </a:t>
            </a:r>
            <a:r>
              <a:rPr lang="en-US" b="1" dirty="0"/>
              <a:t>thesis statement</a:t>
            </a:r>
            <a:r>
              <a:rPr lang="en-US" dirty="0"/>
              <a:t>, just as with any other </a:t>
            </a:r>
            <a:r>
              <a:rPr lang="en-US" dirty="0" smtClean="0"/>
              <a:t>essay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Brainstorm for a </a:t>
            </a:r>
            <a:r>
              <a:rPr lang="en-US" b="1" dirty="0"/>
              <a:t>personal story</a:t>
            </a:r>
            <a:r>
              <a:rPr lang="en-US" dirty="0"/>
              <a:t> or </a:t>
            </a:r>
            <a:r>
              <a:rPr lang="en-US" b="1" dirty="0"/>
              <a:t>observation </a:t>
            </a:r>
            <a:r>
              <a:rPr lang="en-US" dirty="0"/>
              <a:t>that </a:t>
            </a:r>
            <a:r>
              <a:rPr lang="en-US" b="1" dirty="0"/>
              <a:t>illustrates or proves the thesis </a:t>
            </a:r>
            <a:r>
              <a:rPr lang="en-US" b="1" dirty="0" smtClean="0"/>
              <a:t>statement</a:t>
            </a:r>
          </a:p>
          <a:p>
            <a:pPr lvl="0"/>
            <a:endParaRPr lang="en-CA" dirty="0"/>
          </a:p>
          <a:p>
            <a:pPr lvl="0"/>
            <a:r>
              <a:rPr lang="en-US" b="1" dirty="0"/>
              <a:t>Outline</a:t>
            </a:r>
            <a:r>
              <a:rPr lang="en-US" dirty="0"/>
              <a:t> or web the important parts of the story to be </a:t>
            </a:r>
            <a:r>
              <a:rPr lang="en-US" dirty="0" smtClean="0"/>
              <a:t>told</a:t>
            </a:r>
          </a:p>
          <a:p>
            <a:pPr lvl="0"/>
            <a:endParaRPr lang="en-CA" dirty="0"/>
          </a:p>
          <a:p>
            <a:pPr lvl="0"/>
            <a:r>
              <a:rPr lang="en-US" dirty="0"/>
              <a:t>Write an </a:t>
            </a:r>
            <a:r>
              <a:rPr lang="en-US" b="1" dirty="0"/>
              <a:t>introductory paragraph</a:t>
            </a:r>
            <a:r>
              <a:rPr lang="en-US" dirty="0"/>
              <a:t> that includes the </a:t>
            </a:r>
            <a:r>
              <a:rPr lang="en-US" b="1" dirty="0"/>
              <a:t>thesis statement</a:t>
            </a:r>
            <a:r>
              <a:rPr lang="en-US" dirty="0"/>
              <a:t>, and then write the </a:t>
            </a:r>
            <a:r>
              <a:rPr lang="en-US" dirty="0" smtClean="0"/>
              <a:t>story</a:t>
            </a:r>
          </a:p>
          <a:p>
            <a:pPr lvl="0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532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</TotalTime>
  <Words>556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The original composition</vt:lpstr>
      <vt:lpstr>The Original Composition</vt:lpstr>
      <vt:lpstr>Persuasive Essay</vt:lpstr>
      <vt:lpstr>Descriptive Essay</vt:lpstr>
      <vt:lpstr>Narrative Essay</vt:lpstr>
      <vt:lpstr>What is a Narrative Essay?</vt:lpstr>
      <vt:lpstr>Essential Elements of Narrative Essays</vt:lpstr>
      <vt:lpstr>What Else Does a Narrative Essay Include?</vt:lpstr>
      <vt:lpstr>Planning the Narrative Essay</vt:lpstr>
      <vt:lpstr>Planning the Narrative Essay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narrative Essay?</dc:title>
  <dc:creator>Bronwen</dc:creator>
  <cp:lastModifiedBy>Bronwen</cp:lastModifiedBy>
  <cp:revision>3</cp:revision>
  <dcterms:created xsi:type="dcterms:W3CDTF">2013-03-25T00:36:07Z</dcterms:created>
  <dcterms:modified xsi:type="dcterms:W3CDTF">2013-03-25T01:00:06Z</dcterms:modified>
</cp:coreProperties>
</file>