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9" r:id="rId6"/>
    <p:sldId id="258" r:id="rId7"/>
    <p:sldId id="262" r:id="rId8"/>
    <p:sldId id="266" r:id="rId9"/>
    <p:sldId id="263" r:id="rId10"/>
    <p:sldId id="267" r:id="rId11"/>
    <p:sldId id="270" r:id="rId12"/>
    <p:sldId id="259" r:id="rId13"/>
    <p:sldId id="265" r:id="rId14"/>
    <p:sldId id="264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1A2B29-3784-45EA-A3BA-7AB92BBEBE7A}" type="datetimeFigureOut">
              <a:rPr lang="en-CA" smtClean="0"/>
              <a:t>15/05/2013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45DE5E-0405-4DE2-AFBF-BE397F6FCDA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Lyric Poems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1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quatrain presents a different perspective or issue of a specific topic.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couplet then acts as a conclusion, amplification, refutation, or twist to the previous three quatrains.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 rhyme scheme is </a:t>
            </a:r>
            <a:r>
              <a:rPr lang="en-US" dirty="0" err="1"/>
              <a:t>abab</a:t>
            </a:r>
            <a:r>
              <a:rPr lang="en-US" dirty="0"/>
              <a:t>, </a:t>
            </a:r>
            <a:r>
              <a:rPr lang="en-US" dirty="0" err="1"/>
              <a:t>cdcd</a:t>
            </a:r>
            <a:r>
              <a:rPr lang="en-US" dirty="0"/>
              <a:t>, </a:t>
            </a:r>
            <a:r>
              <a:rPr lang="en-US" dirty="0" err="1"/>
              <a:t>efef</a:t>
            </a:r>
            <a:r>
              <a:rPr lang="en-US" dirty="0"/>
              <a:t>, </a:t>
            </a:r>
            <a:r>
              <a:rPr lang="en-US" dirty="0" err="1"/>
              <a:t>gg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 18 – William Shakespeare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and discuss.</a:t>
            </a:r>
          </a:p>
          <a:p>
            <a:endParaRPr lang="en-US" dirty="0"/>
          </a:p>
          <a:p>
            <a:r>
              <a:rPr lang="en-US" dirty="0" smtClean="0"/>
              <a:t>What do you notice?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6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word “ode” comes from a Greek word that means to sing or chant.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Odes </a:t>
            </a:r>
            <a:r>
              <a:rPr lang="en-US" dirty="0"/>
              <a:t>were originally accompanied by music and dance.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Later</a:t>
            </a:r>
            <a:r>
              <a:rPr lang="en-US" dirty="0"/>
              <a:t>, they became a way for poets to convey their strongest sentiments.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08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8047"/>
              </a:buClr>
            </a:pPr>
            <a:r>
              <a:rPr lang="en-US" dirty="0">
                <a:solidFill>
                  <a:prstClr val="black"/>
                </a:solidFill>
              </a:rPr>
              <a:t>Odes are generally used as a formal address to praise an event, a person, or a thing not present. </a:t>
            </a:r>
            <a:endParaRPr lang="en-CA" dirty="0">
              <a:solidFill>
                <a:prstClr val="black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7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/>
              <a:t>There are three typical types of odes: the Pindaric, </a:t>
            </a:r>
            <a:r>
              <a:rPr lang="en-US" sz="3100" dirty="0" err="1"/>
              <a:t>Horatian</a:t>
            </a:r>
            <a:r>
              <a:rPr lang="en-US" sz="3100" dirty="0"/>
              <a:t>, and Irregular. 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dirty="0" smtClean="0"/>
              <a:t>Pindaric </a:t>
            </a:r>
            <a:r>
              <a:rPr lang="en-US" sz="3100" dirty="0"/>
              <a:t>odes are often composed to celebrate athletic victories</a:t>
            </a:r>
            <a:r>
              <a:rPr lang="en-US" sz="3100" dirty="0" smtClean="0"/>
              <a:t>.</a:t>
            </a:r>
          </a:p>
          <a:p>
            <a:pPr marL="0" indent="0">
              <a:buNone/>
            </a:pPr>
            <a:r>
              <a:rPr lang="en-US" sz="3100" dirty="0" smtClean="0"/>
              <a:t> </a:t>
            </a:r>
          </a:p>
          <a:p>
            <a:r>
              <a:rPr lang="en-US" sz="3100" dirty="0" smtClean="0"/>
              <a:t>The </a:t>
            </a:r>
            <a:r>
              <a:rPr lang="en-US" sz="3100" dirty="0" err="1"/>
              <a:t>Horatian</a:t>
            </a:r>
            <a:r>
              <a:rPr lang="en-US" sz="3100" dirty="0"/>
              <a:t> ode is generally more tranquil and contemplative. </a:t>
            </a:r>
            <a:endParaRPr lang="en-US" sz="3100" dirty="0" smtClean="0"/>
          </a:p>
          <a:p>
            <a:pPr lvl="1"/>
            <a:r>
              <a:rPr lang="en-US" sz="3100" dirty="0" smtClean="0"/>
              <a:t>It </a:t>
            </a:r>
            <a:r>
              <a:rPr lang="en-US" sz="3100" dirty="0"/>
              <a:t>is less formal, less ceremonious, and better suited to quiet reading. </a:t>
            </a:r>
            <a:endParaRPr lang="en-US" sz="3100" dirty="0" smtClean="0"/>
          </a:p>
          <a:p>
            <a:endParaRPr lang="en-US" sz="3100" dirty="0"/>
          </a:p>
          <a:p>
            <a:r>
              <a:rPr lang="en-US" sz="3100" dirty="0" smtClean="0"/>
              <a:t>The </a:t>
            </a:r>
            <a:r>
              <a:rPr lang="en-US" sz="3100" dirty="0"/>
              <a:t>Irregular ode has employed all manner of formal possibilities, while often retaining the tone and thematic elements of the classical ode.</a:t>
            </a:r>
            <a:endParaRPr lang="en-CA" sz="31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46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 to a Computer Mouse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and discuss.</a:t>
            </a:r>
          </a:p>
          <a:p>
            <a:endParaRPr lang="en-US" dirty="0"/>
          </a:p>
          <a:p>
            <a:r>
              <a:rPr lang="en-US" dirty="0" smtClean="0"/>
              <a:t>What did </a:t>
            </a:r>
            <a:r>
              <a:rPr lang="en-US" smtClean="0"/>
              <a:t>you notice?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9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Elegies, </a:t>
            </a:r>
            <a:r>
              <a:rPr lang="en-US" dirty="0" smtClean="0"/>
              <a:t>sonnets and odes are all examples of </a:t>
            </a:r>
            <a:r>
              <a:rPr lang="en-US" smtClean="0"/>
              <a:t>lyric poems!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99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Lyric Poems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Lyric poems are usually, but not always, short.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They </a:t>
            </a:r>
            <a:r>
              <a:rPr lang="en-CA" dirty="0"/>
              <a:t>express a speaker’s personal thoughts or feelings.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elegy, ode, and sonnet are all lyrics.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44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The elegy began as an ancient Greek form and is traditionally written in response to the death of a person or group.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Although </a:t>
            </a:r>
            <a:r>
              <a:rPr lang="en-CA" dirty="0"/>
              <a:t>the epitaph, ode, and eulogy also deal with the theme of death, they are specifically different from the elegy. </a:t>
            </a:r>
            <a:endParaRPr lang="en-CA" dirty="0" smtClean="0"/>
          </a:p>
          <a:p>
            <a:pPr lvl="1"/>
            <a:r>
              <a:rPr lang="en-CA" dirty="0" smtClean="0"/>
              <a:t>The </a:t>
            </a:r>
            <a:r>
              <a:rPr lang="en-CA" dirty="0"/>
              <a:t>epitaph is very </a:t>
            </a:r>
            <a:r>
              <a:rPr lang="en-CA" dirty="0" smtClean="0"/>
              <a:t>brief.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ode solely </a:t>
            </a:r>
            <a:r>
              <a:rPr lang="en-CA" dirty="0" smtClean="0"/>
              <a:t>exalts (praises).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eulogy is most often written in formal prose.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The elements of a traditional elegy mirror three stages of loss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 </a:t>
            </a:r>
            <a:r>
              <a:rPr lang="en-CA" dirty="0"/>
              <a:t>1) a lament, where the speaker expresses grief and </a:t>
            </a:r>
            <a:r>
              <a:rPr lang="en-CA" dirty="0" smtClean="0"/>
              <a:t>sorrow </a:t>
            </a:r>
          </a:p>
          <a:p>
            <a:pPr lvl="1"/>
            <a:r>
              <a:rPr lang="en-CA" dirty="0" smtClean="0"/>
              <a:t>2</a:t>
            </a:r>
            <a:r>
              <a:rPr lang="en-CA" dirty="0"/>
              <a:t>) then, praise and admiration of the idealized dead; and finally, </a:t>
            </a:r>
            <a:endParaRPr lang="en-CA" dirty="0" smtClean="0"/>
          </a:p>
          <a:p>
            <a:pPr lvl="1"/>
            <a:r>
              <a:rPr lang="en-CA" dirty="0" smtClean="0"/>
              <a:t>3</a:t>
            </a:r>
            <a:r>
              <a:rPr lang="en-CA" dirty="0"/>
              <a:t>) consolation and solace.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8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Mid-term Break – Seamus Heaney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and discuss</a:t>
            </a:r>
          </a:p>
          <a:p>
            <a:endParaRPr lang="en-US" dirty="0"/>
          </a:p>
          <a:p>
            <a:r>
              <a:rPr lang="en-US" dirty="0" smtClean="0"/>
              <a:t>What do you notice?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82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From </a:t>
            </a:r>
            <a:r>
              <a:rPr lang="en-US" sz="4400" dirty="0"/>
              <a:t>the Italian word </a:t>
            </a:r>
            <a:r>
              <a:rPr lang="en-US" sz="4400" i="1" dirty="0" err="1"/>
              <a:t>sonetto</a:t>
            </a:r>
            <a:r>
              <a:rPr lang="en-US" sz="4400" dirty="0"/>
              <a:t>, which means “a little sound or song,” the sonnet is a popular classical form that has compelled poets for centuries. 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Traditionally a sonnet had</a:t>
            </a:r>
          </a:p>
          <a:p>
            <a:pPr lvl="1"/>
            <a:r>
              <a:rPr lang="en-US" sz="4400" dirty="0" smtClean="0"/>
              <a:t>14 lines</a:t>
            </a:r>
          </a:p>
          <a:p>
            <a:pPr lvl="1"/>
            <a:r>
              <a:rPr lang="en-US" sz="4400" dirty="0" smtClean="0"/>
              <a:t>Was written </a:t>
            </a:r>
            <a:r>
              <a:rPr lang="en-US" sz="4400" dirty="0" smtClean="0"/>
              <a:t>in </a:t>
            </a:r>
            <a:r>
              <a:rPr lang="en-US" sz="4400" dirty="0"/>
              <a:t>i</a:t>
            </a:r>
            <a:r>
              <a:rPr lang="en-US" sz="4400" dirty="0" smtClean="0"/>
              <a:t>ambic </a:t>
            </a:r>
            <a:r>
              <a:rPr lang="en-US" sz="4400" dirty="0" smtClean="0"/>
              <a:t>pentameter</a:t>
            </a:r>
          </a:p>
          <a:p>
            <a:pPr lvl="1"/>
            <a:r>
              <a:rPr lang="en-US" sz="4400" dirty="0" smtClean="0"/>
              <a:t>Followed a strict rhyme scheme</a:t>
            </a:r>
          </a:p>
          <a:p>
            <a:pPr marL="365760" lvl="1" indent="0">
              <a:buNone/>
            </a:pPr>
            <a:endParaRPr lang="en-US" sz="4400" dirty="0"/>
          </a:p>
          <a:p>
            <a:r>
              <a:rPr lang="en-US" sz="4400" dirty="0" smtClean="0"/>
              <a:t>Two </a:t>
            </a:r>
            <a:r>
              <a:rPr lang="en-US" sz="4400" dirty="0"/>
              <a:t>sonnet forms </a:t>
            </a:r>
            <a:r>
              <a:rPr lang="en-US" sz="4400" dirty="0" smtClean="0"/>
              <a:t>provide the models from which all other sonnets are formed: </a:t>
            </a:r>
          </a:p>
          <a:p>
            <a:pPr lvl="1"/>
            <a:r>
              <a:rPr lang="en-US" sz="4400" dirty="0" smtClean="0"/>
              <a:t>the </a:t>
            </a:r>
            <a:r>
              <a:rPr lang="en-US" sz="4400" dirty="0"/>
              <a:t>Petrarchan </a:t>
            </a:r>
            <a:endParaRPr lang="en-US" sz="4400" dirty="0" smtClean="0"/>
          </a:p>
          <a:p>
            <a:pPr lvl="1"/>
            <a:r>
              <a:rPr lang="en-US" sz="4400" dirty="0"/>
              <a:t>t</a:t>
            </a:r>
            <a:r>
              <a:rPr lang="en-US" sz="4400" dirty="0" smtClean="0"/>
              <a:t>he Shakespearean</a:t>
            </a:r>
            <a:endParaRPr lang="en-CA" sz="4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85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Petrarchan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Petrarchan sonnet is also called the Italian sonnet.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named after the Italian poet, Petrarch, who wrote many sonnets for his love, Laura.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Petrarchan sonnet is divided into two stanzas, the octave (the first eight lines) and the sestet (the last six lines).  </a:t>
            </a:r>
            <a:endParaRPr lang="en-US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59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Petrarchan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octave presents an argument, observation, or question. </a:t>
            </a:r>
          </a:p>
          <a:p>
            <a:endParaRPr lang="en-US" dirty="0"/>
          </a:p>
          <a:p>
            <a:r>
              <a:rPr lang="en-US" dirty="0"/>
              <a:t>The sestet provides a counterargument, clarification, or a response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The rhyme scheme is typically </a:t>
            </a:r>
            <a:r>
              <a:rPr lang="en-US" dirty="0" err="1"/>
              <a:t>abba</a:t>
            </a:r>
            <a:r>
              <a:rPr lang="en-US" dirty="0"/>
              <a:t>, </a:t>
            </a:r>
            <a:r>
              <a:rPr lang="en-US" dirty="0" err="1"/>
              <a:t>abba</a:t>
            </a:r>
            <a:r>
              <a:rPr lang="en-US" dirty="0"/>
              <a:t>, </a:t>
            </a:r>
            <a:r>
              <a:rPr lang="en-US" dirty="0" err="1"/>
              <a:t>cdecde</a:t>
            </a:r>
            <a:r>
              <a:rPr lang="en-US" dirty="0"/>
              <a:t> or </a:t>
            </a:r>
            <a:r>
              <a:rPr lang="en-US" dirty="0" err="1"/>
              <a:t>cdcdcd</a:t>
            </a:r>
            <a:r>
              <a:rPr lang="en-US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28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Shakespearean Sonnet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Shakespearean sonnet is also known as an English sonnet or an Elizabethan sonnet.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divided into three quatrains and one couplet. 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71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592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Lyric Poems</vt:lpstr>
      <vt:lpstr>Lyric Poems</vt:lpstr>
      <vt:lpstr>The Elegy</vt:lpstr>
      <vt:lpstr>The Elegy</vt:lpstr>
      <vt:lpstr>Mid-term Break – Seamus Heaney</vt:lpstr>
      <vt:lpstr>The Sonnet</vt:lpstr>
      <vt:lpstr>The Petrarchan Sonnet</vt:lpstr>
      <vt:lpstr>The Petrarchan Sonnet</vt:lpstr>
      <vt:lpstr>The Shakespearean Sonnet</vt:lpstr>
      <vt:lpstr>Shakespearean Sonnet</vt:lpstr>
      <vt:lpstr>Sonnet 18 – William Shakespeare</vt:lpstr>
      <vt:lpstr>The Ode</vt:lpstr>
      <vt:lpstr>Odes</vt:lpstr>
      <vt:lpstr>The Ode</vt:lpstr>
      <vt:lpstr>Ode to a Computer Mouse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Lyric Poems</dc:title>
  <dc:creator>Bronwen</dc:creator>
  <cp:lastModifiedBy>Bronwen</cp:lastModifiedBy>
  <cp:revision>8</cp:revision>
  <dcterms:created xsi:type="dcterms:W3CDTF">2013-05-09T01:39:02Z</dcterms:created>
  <dcterms:modified xsi:type="dcterms:W3CDTF">2013-05-16T04:48:37Z</dcterms:modified>
</cp:coreProperties>
</file>