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 id="258" r:id="rId3"/>
    <p:sldId id="266" r:id="rId4"/>
    <p:sldId id="259" r:id="rId5"/>
    <p:sldId id="267" r:id="rId6"/>
    <p:sldId id="260" r:id="rId7"/>
    <p:sldId id="261" r:id="rId8"/>
    <p:sldId id="265" r:id="rId9"/>
    <p:sldId id="257" r:id="rId10"/>
    <p:sldId id="268" r:id="rId11"/>
    <p:sldId id="262" r:id="rId12"/>
    <p:sldId id="263" r:id="rId13"/>
    <p:sldId id="264"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85AC8A2-C63C-49A4-89E9-2E4420D2ECA8}" type="datetimeFigureOut">
              <a:rPr lang="en-US" smtClean="0"/>
              <a:t>10/28/2013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4C7E049-B585-4EE6-96C0-EEB30EAA14FD}"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CA"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85AC8A2-C63C-49A4-89E9-2E4420D2ECA8}"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D85AC8A2-C63C-49A4-89E9-2E4420D2ECA8}"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4C7E049-B585-4EE6-96C0-EEB30EAA14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D85AC8A2-C63C-49A4-89E9-2E4420D2ECA8}"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
        <p:nvSpPr>
          <p:cNvPr id="7" name="Title 6"/>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D85AC8A2-C63C-49A4-89E9-2E4420D2ECA8}" type="datetimeFigureOut">
              <a:rPr lang="en-US" smtClean="0"/>
              <a:t>10/28/2013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4C7E049-B585-4EE6-96C0-EEB30EAA14FD}"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CA"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fld id="{D85AC8A2-C63C-49A4-89E9-2E4420D2ECA8}"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
        <p:nvSpPr>
          <p:cNvPr id="8" name="Title 7"/>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D85AC8A2-C63C-49A4-89E9-2E4420D2ECA8}" type="datetimeFigureOut">
              <a:rPr lang="en-US" smtClean="0"/>
              <a:t>10/28/2013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
        <p:nvSpPr>
          <p:cNvPr id="10" name="Title 9"/>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85AC8A2-C63C-49A4-89E9-2E4420D2ECA8}" type="datetimeFigureOut">
              <a:rPr lang="en-US" smtClean="0"/>
              <a:t>10/28/2013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sp>
        <p:nvSpPr>
          <p:cNvPr id="6" name="Title 5"/>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85AC8A2-C63C-49A4-89E9-2E4420D2ECA8}" type="datetimeFigureOut">
              <a:rPr lang="en-US" smtClean="0"/>
              <a:t>10/28/2013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4C7E049-B585-4EE6-96C0-EEB30EAA14FD}"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CA"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CA"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CA"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85AC8A2-C63C-49A4-89E9-2E4420D2ECA8}" type="datetimeFigureOut">
              <a:rPr lang="en-US" smtClean="0"/>
              <a:t>10/28/2013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4C7E049-B585-4EE6-96C0-EEB30EAA14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2522860"/>
            <a:ext cx="1981200" cy="1828800"/>
          </a:xfrm>
        </p:spPr>
        <p:txBody>
          <a:bodyPr/>
          <a:lstStyle/>
          <a:p>
            <a:r>
              <a:rPr lang="en-US" dirty="0" smtClean="0"/>
              <a:t>Brianna</a:t>
            </a:r>
          </a:p>
          <a:p>
            <a:r>
              <a:rPr lang="en-US" dirty="0" err="1" smtClean="0"/>
              <a:t>Kiana</a:t>
            </a:r>
            <a:endParaRPr lang="en-US" dirty="0" smtClean="0"/>
          </a:p>
          <a:p>
            <a:r>
              <a:rPr lang="en-US" dirty="0" smtClean="0"/>
              <a:t>Kristina</a:t>
            </a:r>
          </a:p>
          <a:p>
            <a:r>
              <a:rPr lang="en-US" dirty="0" smtClean="0"/>
              <a:t>Blake </a:t>
            </a:r>
          </a:p>
          <a:p>
            <a:r>
              <a:rPr lang="en-US" dirty="0" smtClean="0"/>
              <a:t>Bryce</a:t>
            </a:r>
            <a:endParaRPr lang="en-US" dirty="0"/>
          </a:p>
        </p:txBody>
      </p:sp>
      <p:sp>
        <p:nvSpPr>
          <p:cNvPr id="2" name="Title 1"/>
          <p:cNvSpPr>
            <a:spLocks noGrp="1"/>
          </p:cNvSpPr>
          <p:nvPr>
            <p:ph type="title"/>
          </p:nvPr>
        </p:nvSpPr>
        <p:spPr>
          <a:xfrm>
            <a:off x="457200" y="2522860"/>
            <a:ext cx="6324600" cy="1828800"/>
          </a:xfrm>
        </p:spPr>
        <p:txBody>
          <a:bodyPr/>
          <a:lstStyle/>
          <a:p>
            <a:r>
              <a:rPr lang="en-US" dirty="0" smtClean="0"/>
              <a:t>Poetic devices</a:t>
            </a:r>
            <a:endParaRPr lang="en-US" dirty="0"/>
          </a:p>
        </p:txBody>
      </p:sp>
    </p:spTree>
    <p:extLst>
      <p:ext uri="{BB962C8B-B14F-4D97-AF65-F5344CB8AC3E}">
        <p14:creationId xmlns:p14="http://schemas.microsoft.com/office/powerpoint/2010/main" val="1334372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063750"/>
            <a:ext cx="8407893" cy="4062728"/>
          </a:xfrm>
        </p:spPr>
        <p:txBody>
          <a:bodyPr/>
          <a:lstStyle/>
          <a:p>
            <a:pPr marL="45720" indent="0" algn="ctr">
              <a:buNone/>
            </a:pPr>
            <a:r>
              <a:rPr lang="en-US" sz="2200" dirty="0" smtClean="0"/>
              <a:t>When the repetition of consonants in a word or phrase is emphasized by the differing vowels within them. </a:t>
            </a:r>
            <a:endParaRPr lang="en-US" sz="2200" dirty="0"/>
          </a:p>
          <a:p>
            <a:pPr marL="45720" indent="0">
              <a:buNone/>
            </a:pPr>
            <a:endParaRPr lang="en-US" dirty="0" smtClean="0"/>
          </a:p>
          <a:p>
            <a:pPr marL="45720" indent="0">
              <a:buNone/>
            </a:pPr>
            <a:endParaRPr lang="en-US" dirty="0"/>
          </a:p>
          <a:p>
            <a:pPr marL="45720" indent="0" algn="ctr">
              <a:buNone/>
            </a:pPr>
            <a:r>
              <a:rPr lang="en-US" dirty="0" smtClean="0">
                <a:solidFill>
                  <a:srgbClr val="000000"/>
                </a:solidFill>
              </a:rPr>
              <a:t>Examples:</a:t>
            </a:r>
          </a:p>
          <a:p>
            <a:pPr marL="45720" indent="0">
              <a:buNone/>
            </a:pPr>
            <a:endParaRPr lang="en-US" dirty="0">
              <a:solidFill>
                <a:srgbClr val="000000"/>
              </a:solidFill>
            </a:endParaRPr>
          </a:p>
          <a:p>
            <a:pPr lvl="2">
              <a:buClr>
                <a:schemeClr val="accent1"/>
              </a:buClr>
            </a:pPr>
            <a:r>
              <a:rPr lang="en-US" sz="2000" i="1" dirty="0" smtClean="0">
                <a:solidFill>
                  <a:srgbClr val="000000"/>
                </a:solidFill>
              </a:rPr>
              <a:t>Linger, longer and </a:t>
            </a:r>
            <a:r>
              <a:rPr lang="en-US" sz="2000" i="1" dirty="0" err="1" smtClean="0">
                <a:solidFill>
                  <a:srgbClr val="000000"/>
                </a:solidFill>
              </a:rPr>
              <a:t>langour</a:t>
            </a:r>
            <a:r>
              <a:rPr lang="en-US" sz="2000" i="1" dirty="0" smtClean="0">
                <a:solidFill>
                  <a:srgbClr val="000000"/>
                </a:solidFill>
              </a:rPr>
              <a:t> – the n’s and r’s show consonance</a:t>
            </a:r>
          </a:p>
          <a:p>
            <a:pPr lvl="2">
              <a:buClr>
                <a:schemeClr val="accent1"/>
              </a:buClr>
            </a:pPr>
            <a:r>
              <a:rPr lang="en-US" sz="2000" i="1" dirty="0" smtClean="0">
                <a:solidFill>
                  <a:srgbClr val="000000"/>
                </a:solidFill>
              </a:rPr>
              <a:t>Rider, reader, ruder – the d’s and r’s show consonance</a:t>
            </a:r>
          </a:p>
          <a:p>
            <a:pPr marL="640080" lvl="2" indent="0">
              <a:buNone/>
            </a:pPr>
            <a:endParaRPr lang="en-US" sz="2000" i="1" dirty="0">
              <a:solidFill>
                <a:srgbClr val="000000"/>
              </a:solidFill>
            </a:endParaRPr>
          </a:p>
        </p:txBody>
      </p:sp>
      <p:sp>
        <p:nvSpPr>
          <p:cNvPr id="3" name="Title 2"/>
          <p:cNvSpPr>
            <a:spLocks noGrp="1"/>
          </p:cNvSpPr>
          <p:nvPr>
            <p:ph type="title"/>
          </p:nvPr>
        </p:nvSpPr>
        <p:spPr/>
        <p:txBody>
          <a:bodyPr/>
          <a:lstStyle/>
          <a:p>
            <a:r>
              <a:rPr lang="en-US" sz="4000" dirty="0" smtClean="0"/>
              <a:t>Consonance</a:t>
            </a:r>
            <a:endParaRPr lang="en-US" sz="4000" dirty="0"/>
          </a:p>
        </p:txBody>
      </p:sp>
    </p:spTree>
    <p:extLst>
      <p:ext uri="{BB962C8B-B14F-4D97-AF65-F5344CB8AC3E}">
        <p14:creationId xmlns:p14="http://schemas.microsoft.com/office/powerpoint/2010/main" val="2000157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176336" y="708866"/>
            <a:ext cx="4840289" cy="1947768"/>
          </a:xfrm>
        </p:spPr>
        <p:txBody>
          <a:bodyPr>
            <a:normAutofit/>
          </a:bodyPr>
          <a:lstStyle/>
          <a:p>
            <a:pPr algn="just"/>
            <a:r>
              <a:rPr lang="en-US" sz="2200" dirty="0">
                <a:solidFill>
                  <a:schemeClr val="tx2"/>
                </a:solidFill>
              </a:rPr>
              <a:t>An instance of using a </a:t>
            </a:r>
            <a:r>
              <a:rPr lang="en-US" sz="2200" dirty="0" smtClean="0">
                <a:solidFill>
                  <a:schemeClr val="tx2"/>
                </a:solidFill>
              </a:rPr>
              <a:t>word</a:t>
            </a:r>
            <a:r>
              <a:rPr lang="en-US" sz="2200" dirty="0">
                <a:solidFill>
                  <a:schemeClr val="tx2"/>
                </a:solidFill>
              </a:rPr>
              <a:t> </a:t>
            </a:r>
            <a:r>
              <a:rPr lang="en-US" sz="2200" dirty="0" smtClean="0">
                <a:solidFill>
                  <a:schemeClr val="tx2"/>
                </a:solidFill>
              </a:rPr>
              <a:t>or phrase more </a:t>
            </a:r>
            <a:r>
              <a:rPr lang="en-US" sz="2200" dirty="0">
                <a:solidFill>
                  <a:schemeClr val="tx2"/>
                </a:solidFill>
              </a:rPr>
              <a:t>than once in a short </a:t>
            </a:r>
            <a:r>
              <a:rPr lang="en-US" sz="2200" dirty="0" smtClean="0">
                <a:solidFill>
                  <a:schemeClr val="tx2"/>
                </a:solidFill>
              </a:rPr>
              <a:t>passage. It is used as a way of dwelling </a:t>
            </a:r>
            <a:r>
              <a:rPr lang="en-US" sz="2200" dirty="0">
                <a:solidFill>
                  <a:schemeClr val="tx2"/>
                </a:solidFill>
              </a:rPr>
              <a:t>on </a:t>
            </a:r>
            <a:r>
              <a:rPr lang="en-US" sz="2200" dirty="0" smtClean="0">
                <a:solidFill>
                  <a:schemeClr val="tx2"/>
                </a:solidFill>
              </a:rPr>
              <a:t>or emphasizing a point.</a:t>
            </a:r>
            <a:endParaRPr lang="en-US" sz="2200" dirty="0">
              <a:solidFill>
                <a:schemeClr val="tx2"/>
              </a:solidFill>
            </a:endParaRPr>
          </a:p>
        </p:txBody>
      </p:sp>
      <p:sp>
        <p:nvSpPr>
          <p:cNvPr id="5" name="Title 4"/>
          <p:cNvSpPr>
            <a:spLocks noGrp="1"/>
          </p:cNvSpPr>
          <p:nvPr>
            <p:ph type="title"/>
          </p:nvPr>
        </p:nvSpPr>
        <p:spPr>
          <a:xfrm rot="5400000">
            <a:off x="4142582" y="2838450"/>
            <a:ext cx="7583487" cy="1362075"/>
          </a:xfrm>
        </p:spPr>
        <p:txBody>
          <a:bodyPr/>
          <a:lstStyle/>
          <a:p>
            <a:pPr algn="ctr"/>
            <a:r>
              <a:rPr lang="en-US" dirty="0" smtClean="0"/>
              <a:t>Repetition</a:t>
            </a:r>
            <a:endParaRPr lang="en-US" dirty="0"/>
          </a:p>
        </p:txBody>
      </p:sp>
      <p:sp>
        <p:nvSpPr>
          <p:cNvPr id="2" name="TextBox 1"/>
          <p:cNvSpPr txBox="1"/>
          <p:nvPr/>
        </p:nvSpPr>
        <p:spPr>
          <a:xfrm>
            <a:off x="698500" y="3286125"/>
            <a:ext cx="5778500" cy="2862322"/>
          </a:xfrm>
          <a:prstGeom prst="rect">
            <a:avLst/>
          </a:prstGeom>
          <a:noFill/>
        </p:spPr>
        <p:txBody>
          <a:bodyPr wrap="square" rtlCol="0">
            <a:spAutoFit/>
          </a:bodyPr>
          <a:lstStyle/>
          <a:p>
            <a:pPr algn="ctr"/>
            <a:r>
              <a:rPr lang="en-US" sz="2000" dirty="0" smtClean="0"/>
              <a:t>Example:</a:t>
            </a:r>
          </a:p>
          <a:p>
            <a:endParaRPr lang="en-US" sz="2000" dirty="0"/>
          </a:p>
          <a:p>
            <a:pPr algn="ctr"/>
            <a:r>
              <a:rPr lang="en-US" sz="2000" dirty="0" smtClean="0"/>
              <a:t>“Stopping by Woods on a Snowy Evening” </a:t>
            </a:r>
          </a:p>
          <a:p>
            <a:pPr algn="ctr"/>
            <a:r>
              <a:rPr lang="en-US" sz="2000" dirty="0" smtClean="0"/>
              <a:t>by Robert Frost</a:t>
            </a:r>
          </a:p>
          <a:p>
            <a:endParaRPr lang="en-US" sz="2000" dirty="0" smtClean="0"/>
          </a:p>
          <a:p>
            <a:pPr algn="ctr"/>
            <a:r>
              <a:rPr lang="en-US" sz="2000" i="1" dirty="0" smtClean="0"/>
              <a:t>"</a:t>
            </a:r>
            <a:r>
              <a:rPr lang="en-US" sz="2000" i="1" dirty="0"/>
              <a:t>The woods are lovely, dark, and deep,</a:t>
            </a:r>
          </a:p>
          <a:p>
            <a:pPr algn="ctr"/>
            <a:r>
              <a:rPr lang="en-US" sz="2000" i="1" dirty="0"/>
              <a:t>But I have promises to keep,</a:t>
            </a:r>
          </a:p>
          <a:p>
            <a:pPr algn="ctr"/>
            <a:r>
              <a:rPr lang="en-US" sz="2000" i="1" dirty="0"/>
              <a:t>And miles to go before I sleep,</a:t>
            </a:r>
          </a:p>
          <a:p>
            <a:pPr algn="ctr"/>
            <a:r>
              <a:rPr lang="en-US" sz="2000" i="1" dirty="0"/>
              <a:t>And miles to go before I sleep</a:t>
            </a:r>
            <a:r>
              <a:rPr lang="en-US" sz="2000" i="1" dirty="0" smtClean="0"/>
              <a:t>.”</a:t>
            </a:r>
            <a:endParaRPr lang="en-US" sz="2000" i="1" dirty="0"/>
          </a:p>
        </p:txBody>
      </p:sp>
    </p:spTree>
    <p:extLst>
      <p:ext uri="{BB962C8B-B14F-4D97-AF65-F5344CB8AC3E}">
        <p14:creationId xmlns:p14="http://schemas.microsoft.com/office/powerpoint/2010/main" val="665335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622300"/>
            <a:ext cx="4248150" cy="2099786"/>
          </a:xfrm>
        </p:spPr>
        <p:txBody>
          <a:bodyPr>
            <a:normAutofit lnSpcReduction="10000"/>
          </a:bodyPr>
          <a:lstStyle/>
          <a:p>
            <a:pPr marL="45720" indent="0" algn="just">
              <a:buNone/>
            </a:pPr>
            <a:r>
              <a:rPr lang="en-US" sz="2200" dirty="0" smtClean="0"/>
              <a:t>When a person exclaims to or makes a speech towards a person who is dead or absent from the story, or to an element which is personified.</a:t>
            </a:r>
            <a:endParaRPr lang="en-US" sz="2200" dirty="0"/>
          </a:p>
        </p:txBody>
      </p:sp>
      <p:sp>
        <p:nvSpPr>
          <p:cNvPr id="2" name="Title 1"/>
          <p:cNvSpPr>
            <a:spLocks noGrp="1"/>
          </p:cNvSpPr>
          <p:nvPr>
            <p:ph type="title"/>
          </p:nvPr>
        </p:nvSpPr>
        <p:spPr>
          <a:xfrm rot="5400000">
            <a:off x="5328418" y="2954672"/>
            <a:ext cx="5449454" cy="784711"/>
          </a:xfrm>
        </p:spPr>
        <p:txBody>
          <a:bodyPr/>
          <a:lstStyle/>
          <a:p>
            <a:pPr algn="ctr"/>
            <a:r>
              <a:rPr lang="en-US" sz="4000" dirty="0" smtClean="0"/>
              <a:t>Apostrophe</a:t>
            </a:r>
            <a:endParaRPr lang="en-US" sz="4000" dirty="0"/>
          </a:p>
        </p:txBody>
      </p:sp>
      <p:sp>
        <p:nvSpPr>
          <p:cNvPr id="4" name="TextBox 3"/>
          <p:cNvSpPr txBox="1"/>
          <p:nvPr/>
        </p:nvSpPr>
        <p:spPr>
          <a:xfrm>
            <a:off x="2047876" y="3763431"/>
            <a:ext cx="4476750" cy="2308324"/>
          </a:xfrm>
          <a:prstGeom prst="rect">
            <a:avLst/>
          </a:prstGeom>
          <a:noFill/>
        </p:spPr>
        <p:txBody>
          <a:bodyPr wrap="square" rtlCol="0">
            <a:spAutoFit/>
          </a:bodyPr>
          <a:lstStyle/>
          <a:p>
            <a:r>
              <a:rPr lang="en-US" dirty="0" smtClean="0"/>
              <a:t>Example: </a:t>
            </a:r>
          </a:p>
          <a:p>
            <a:endParaRPr lang="en-US" dirty="0"/>
          </a:p>
          <a:p>
            <a:r>
              <a:rPr lang="en-US" dirty="0" smtClean="0"/>
              <a:t>In “Macbeth” by Shakespeare</a:t>
            </a:r>
          </a:p>
          <a:p>
            <a:endParaRPr lang="en-US" dirty="0"/>
          </a:p>
          <a:p>
            <a:pPr algn="just"/>
            <a:r>
              <a:rPr lang="en-US" dirty="0" smtClean="0"/>
              <a:t>Lady Macbeth reads a letter from Macbeth and speaks out loud to him about how he should kill King Duncan, though Macbeth isn’t there.</a:t>
            </a:r>
            <a:endParaRPr lang="en-US" dirty="0"/>
          </a:p>
        </p:txBody>
      </p:sp>
    </p:spTree>
    <p:extLst>
      <p:ext uri="{BB962C8B-B14F-4D97-AF65-F5344CB8AC3E}">
        <p14:creationId xmlns:p14="http://schemas.microsoft.com/office/powerpoint/2010/main" val="1014603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66750" y="2143125"/>
            <a:ext cx="7620000" cy="4413250"/>
          </a:xfrm>
        </p:spPr>
        <p:txBody>
          <a:bodyPr/>
          <a:lstStyle/>
          <a:p>
            <a:pPr marL="45720" indent="0">
              <a:buNone/>
            </a:pPr>
            <a:r>
              <a:rPr lang="en-US" sz="2200" dirty="0"/>
              <a:t>The </a:t>
            </a:r>
            <a:r>
              <a:rPr lang="en-US" sz="2200" dirty="0" smtClean="0"/>
              <a:t>act </a:t>
            </a:r>
            <a:r>
              <a:rPr lang="en-US" sz="2200" dirty="0"/>
              <a:t>of substituting a mild, indirect, or vague term for one considered harsh, blunt, or </a:t>
            </a:r>
            <a:r>
              <a:rPr lang="en-US" sz="2200" dirty="0" smtClean="0"/>
              <a:t>offensive.</a:t>
            </a:r>
            <a:endParaRPr lang="en-US" sz="2200" dirty="0"/>
          </a:p>
          <a:p>
            <a:pPr marL="45720" indent="0">
              <a:buNone/>
            </a:pPr>
            <a:endParaRPr lang="en-US" dirty="0" smtClean="0"/>
          </a:p>
          <a:p>
            <a:pPr marL="45720" indent="0">
              <a:buNone/>
            </a:pPr>
            <a:endParaRPr lang="en-US" dirty="0"/>
          </a:p>
          <a:p>
            <a:pPr marL="45720" indent="0">
              <a:buNone/>
            </a:pPr>
            <a:r>
              <a:rPr lang="en-US" dirty="0" smtClean="0">
                <a:solidFill>
                  <a:schemeClr val="tx1"/>
                </a:solidFill>
              </a:rPr>
              <a:t>Examples:</a:t>
            </a:r>
          </a:p>
          <a:p>
            <a:pPr marL="45720" indent="0">
              <a:buNone/>
            </a:pPr>
            <a:endParaRPr lang="en-US" dirty="0">
              <a:solidFill>
                <a:schemeClr val="tx1"/>
              </a:solidFill>
            </a:endParaRPr>
          </a:p>
          <a:p>
            <a:r>
              <a:rPr lang="en-US" dirty="0">
                <a:solidFill>
                  <a:schemeClr val="tx1"/>
                </a:solidFill>
              </a:rPr>
              <a:t>Passed away instead of died</a:t>
            </a:r>
          </a:p>
          <a:p>
            <a:r>
              <a:rPr lang="en-US" dirty="0">
                <a:solidFill>
                  <a:schemeClr val="tx1"/>
                </a:solidFill>
              </a:rPr>
              <a:t>Big boned instead of heavy or overweight </a:t>
            </a:r>
          </a:p>
          <a:p>
            <a:r>
              <a:rPr lang="en-US" dirty="0" smtClean="0">
                <a:solidFill>
                  <a:schemeClr val="tx1"/>
                </a:solidFill>
              </a:rPr>
              <a:t>Calling a person a senior instead of old</a:t>
            </a:r>
            <a:endParaRPr lang="en-US" dirty="0">
              <a:solidFill>
                <a:schemeClr val="tx1"/>
              </a:solidFill>
            </a:endParaRPr>
          </a:p>
        </p:txBody>
      </p:sp>
      <p:sp>
        <p:nvSpPr>
          <p:cNvPr id="5" name="Title 4"/>
          <p:cNvSpPr>
            <a:spLocks noGrp="1"/>
          </p:cNvSpPr>
          <p:nvPr>
            <p:ph type="title"/>
          </p:nvPr>
        </p:nvSpPr>
        <p:spPr/>
        <p:txBody>
          <a:bodyPr/>
          <a:lstStyle/>
          <a:p>
            <a:r>
              <a:rPr lang="en-US" sz="4000" dirty="0" smtClean="0"/>
              <a:t>Euphemism</a:t>
            </a:r>
            <a:endParaRPr lang="en-US" sz="4000" dirty="0"/>
          </a:p>
        </p:txBody>
      </p:sp>
    </p:spTree>
    <p:extLst>
      <p:ext uri="{BB962C8B-B14F-4D97-AF65-F5344CB8AC3E}">
        <p14:creationId xmlns:p14="http://schemas.microsoft.com/office/powerpoint/2010/main" val="698258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3250" y="2095500"/>
            <a:ext cx="7143751" cy="4046854"/>
          </a:xfrm>
        </p:spPr>
        <p:txBody>
          <a:bodyPr/>
          <a:lstStyle/>
          <a:p>
            <a:pPr marL="45720" indent="0" algn="just">
              <a:buNone/>
            </a:pPr>
            <a:r>
              <a:rPr lang="en-US" sz="2200" dirty="0"/>
              <a:t>The formation of a word by imitation of a sound of the objects or actions it is referred </a:t>
            </a:r>
            <a:r>
              <a:rPr lang="en-US" sz="2200" dirty="0" smtClean="0"/>
              <a:t>to.</a:t>
            </a:r>
            <a:endParaRPr lang="en-US" sz="2200" dirty="0"/>
          </a:p>
          <a:p>
            <a:pPr marL="45720" indent="0">
              <a:buNone/>
            </a:pPr>
            <a:endParaRPr lang="en-US" dirty="0" smtClean="0"/>
          </a:p>
          <a:p>
            <a:pPr marL="45720" indent="0">
              <a:buNone/>
            </a:pPr>
            <a:endParaRPr lang="en-US" dirty="0"/>
          </a:p>
          <a:p>
            <a:pPr marL="45720" indent="0" algn="ctr">
              <a:buNone/>
            </a:pPr>
            <a:endParaRPr lang="en-US" dirty="0"/>
          </a:p>
          <a:p>
            <a:pPr marL="45720" indent="0">
              <a:buNone/>
            </a:pPr>
            <a:r>
              <a:rPr lang="en-US" dirty="0" smtClean="0">
                <a:solidFill>
                  <a:schemeClr val="tx1"/>
                </a:solidFill>
              </a:rPr>
              <a:t>Examples:</a:t>
            </a:r>
          </a:p>
          <a:p>
            <a:pPr marL="45720" indent="0">
              <a:buNone/>
            </a:pPr>
            <a:endParaRPr lang="en-US" dirty="0">
              <a:solidFill>
                <a:schemeClr val="tx1"/>
              </a:solidFill>
            </a:endParaRPr>
          </a:p>
          <a:p>
            <a:r>
              <a:rPr lang="en-US" dirty="0">
                <a:solidFill>
                  <a:schemeClr val="tx1"/>
                </a:solidFill>
              </a:rPr>
              <a:t>The cat </a:t>
            </a:r>
            <a:r>
              <a:rPr lang="en-US" dirty="0">
                <a:solidFill>
                  <a:srgbClr val="FF0000"/>
                </a:solidFill>
              </a:rPr>
              <a:t>meowed</a:t>
            </a:r>
          </a:p>
          <a:p>
            <a:r>
              <a:rPr lang="en-US" dirty="0">
                <a:solidFill>
                  <a:schemeClr val="tx1"/>
                </a:solidFill>
              </a:rPr>
              <a:t>The pans went crashing to the floor and made a big </a:t>
            </a:r>
            <a:r>
              <a:rPr lang="en-US" dirty="0">
                <a:solidFill>
                  <a:srgbClr val="FF0000"/>
                </a:solidFill>
              </a:rPr>
              <a:t>BANG!</a:t>
            </a:r>
          </a:p>
          <a:p>
            <a:endParaRPr lang="en-US" b="1" dirty="0"/>
          </a:p>
        </p:txBody>
      </p:sp>
      <p:sp>
        <p:nvSpPr>
          <p:cNvPr id="3" name="Title 2"/>
          <p:cNvSpPr>
            <a:spLocks noGrp="1"/>
          </p:cNvSpPr>
          <p:nvPr>
            <p:ph type="title"/>
          </p:nvPr>
        </p:nvSpPr>
        <p:spPr/>
        <p:txBody>
          <a:bodyPr/>
          <a:lstStyle/>
          <a:p>
            <a:r>
              <a:rPr lang="en-US" sz="4000" dirty="0" smtClean="0"/>
              <a:t>onomatopoeia</a:t>
            </a:r>
            <a:endParaRPr lang="en-US" sz="4000" dirty="0"/>
          </a:p>
        </p:txBody>
      </p:sp>
    </p:spTree>
    <p:extLst>
      <p:ext uri="{BB962C8B-B14F-4D97-AF65-F5344CB8AC3E}">
        <p14:creationId xmlns:p14="http://schemas.microsoft.com/office/powerpoint/2010/main" val="3982762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 y="1968499"/>
            <a:ext cx="8064500" cy="4157979"/>
          </a:xfrm>
        </p:spPr>
        <p:txBody>
          <a:bodyPr/>
          <a:lstStyle/>
          <a:p>
            <a:pPr marL="45720" indent="0" algn="just">
              <a:buNone/>
            </a:pPr>
            <a:r>
              <a:rPr lang="en-US" sz="2200" dirty="0"/>
              <a:t>Question may be asked for effect, but no answer is needed. Rhetorical questions are commonly used in speeches and informal types of </a:t>
            </a:r>
            <a:r>
              <a:rPr lang="en-US" sz="2200" dirty="0" smtClean="0"/>
              <a:t>writing, and </a:t>
            </a:r>
            <a:r>
              <a:rPr lang="en-US" sz="2200" dirty="0"/>
              <a:t>often </a:t>
            </a:r>
            <a:r>
              <a:rPr lang="en-US" sz="2200" dirty="0" smtClean="0"/>
              <a:t>provoke thought.</a:t>
            </a:r>
          </a:p>
          <a:p>
            <a:pPr marL="45720" indent="0" algn="just">
              <a:buNone/>
            </a:pPr>
            <a:endParaRPr lang="en-US" sz="2200" dirty="0"/>
          </a:p>
          <a:p>
            <a:pPr marL="45720" indent="0" algn="ctr">
              <a:buNone/>
            </a:pPr>
            <a:endParaRPr lang="en-US" dirty="0" smtClean="0">
              <a:solidFill>
                <a:schemeClr val="tx1"/>
              </a:solidFill>
            </a:endParaRPr>
          </a:p>
          <a:p>
            <a:pPr marL="45720" indent="0">
              <a:buNone/>
            </a:pPr>
            <a:r>
              <a:rPr lang="en-US" dirty="0" smtClean="0">
                <a:solidFill>
                  <a:schemeClr val="tx1"/>
                </a:solidFill>
              </a:rPr>
              <a:t>Examples:</a:t>
            </a:r>
          </a:p>
          <a:p>
            <a:pPr marL="45720" indent="0">
              <a:buNone/>
            </a:pPr>
            <a:endParaRPr lang="en-US" dirty="0">
              <a:solidFill>
                <a:schemeClr val="tx1"/>
              </a:solidFill>
            </a:endParaRPr>
          </a:p>
          <a:p>
            <a:r>
              <a:rPr lang="en-US" dirty="0" smtClean="0">
                <a:solidFill>
                  <a:srgbClr val="000000"/>
                </a:solidFill>
              </a:rPr>
              <a:t>“If </a:t>
            </a:r>
            <a:r>
              <a:rPr lang="en-US" dirty="0">
                <a:solidFill>
                  <a:srgbClr val="000000"/>
                </a:solidFill>
              </a:rPr>
              <a:t>practice makes perfect , and no one is perfect, then why practice</a:t>
            </a:r>
            <a:r>
              <a:rPr lang="en-US" dirty="0" smtClean="0">
                <a:solidFill>
                  <a:srgbClr val="000000"/>
                </a:solidFill>
              </a:rPr>
              <a:t>?”</a:t>
            </a:r>
          </a:p>
          <a:p>
            <a:r>
              <a:rPr lang="en-US" dirty="0">
                <a:solidFill>
                  <a:srgbClr val="000000"/>
                </a:solidFill>
              </a:rPr>
              <a:t>If your friend jumped off a bridge , would you do it too?</a:t>
            </a:r>
          </a:p>
          <a:p>
            <a:endParaRPr lang="en-US" dirty="0">
              <a:solidFill>
                <a:srgbClr val="000000"/>
              </a:solidFill>
            </a:endParaRPr>
          </a:p>
          <a:p>
            <a:pPr marL="45720" indent="0">
              <a:buNone/>
            </a:pPr>
            <a:endParaRPr lang="en-US" dirty="0"/>
          </a:p>
        </p:txBody>
      </p:sp>
      <p:sp>
        <p:nvSpPr>
          <p:cNvPr id="3" name="Title 2"/>
          <p:cNvSpPr>
            <a:spLocks noGrp="1"/>
          </p:cNvSpPr>
          <p:nvPr>
            <p:ph type="title"/>
          </p:nvPr>
        </p:nvSpPr>
        <p:spPr/>
        <p:txBody>
          <a:bodyPr/>
          <a:lstStyle/>
          <a:p>
            <a:r>
              <a:rPr lang="en-US" sz="4000" dirty="0" smtClean="0"/>
              <a:t>rhetorical question</a:t>
            </a:r>
            <a:endParaRPr lang="en-US" sz="4000" dirty="0"/>
          </a:p>
        </p:txBody>
      </p:sp>
    </p:spTree>
    <p:extLst>
      <p:ext uri="{BB962C8B-B14F-4D97-AF65-F5344CB8AC3E}">
        <p14:creationId xmlns:p14="http://schemas.microsoft.com/office/powerpoint/2010/main" val="3798151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1376" y="3714750"/>
            <a:ext cx="7966076" cy="2889249"/>
          </a:xfrm>
        </p:spPr>
        <p:txBody>
          <a:bodyPr/>
          <a:lstStyle/>
          <a:p>
            <a:pPr marL="0" indent="0">
              <a:buNone/>
            </a:pPr>
            <a:r>
              <a:rPr lang="en-US" dirty="0" smtClean="0"/>
              <a:t>Examples: </a:t>
            </a:r>
          </a:p>
          <a:p>
            <a:pPr lvl="4"/>
            <a:endParaRPr lang="en-US" sz="2000" dirty="0"/>
          </a:p>
          <a:p>
            <a:pPr lvl="5"/>
            <a:r>
              <a:rPr lang="en-US" sz="2000" i="1" dirty="0" smtClean="0"/>
              <a:t>“This bread is as soft as concrete”</a:t>
            </a:r>
            <a:endParaRPr lang="en-US" sz="2000" i="1" dirty="0"/>
          </a:p>
          <a:p>
            <a:pPr lvl="5"/>
            <a:r>
              <a:rPr lang="en-US" sz="2000" i="1" dirty="0" smtClean="0"/>
              <a:t>“Clear as mud”</a:t>
            </a:r>
          </a:p>
          <a:p>
            <a:pPr lvl="5"/>
            <a:r>
              <a:rPr lang="en-US" sz="2000" i="1" dirty="0" smtClean="0"/>
              <a:t>“That was almost as fun as a root canal”</a:t>
            </a:r>
          </a:p>
        </p:txBody>
      </p:sp>
      <p:sp>
        <p:nvSpPr>
          <p:cNvPr id="2" name="Title 1"/>
          <p:cNvSpPr>
            <a:spLocks noGrp="1"/>
          </p:cNvSpPr>
          <p:nvPr>
            <p:ph type="title"/>
          </p:nvPr>
        </p:nvSpPr>
        <p:spPr>
          <a:xfrm>
            <a:off x="1317625" y="533400"/>
            <a:ext cx="6508377" cy="685800"/>
          </a:xfrm>
        </p:spPr>
        <p:txBody>
          <a:bodyPr>
            <a:noAutofit/>
          </a:bodyPr>
          <a:lstStyle/>
          <a:p>
            <a:r>
              <a:rPr lang="en-US" sz="4000" dirty="0" smtClean="0"/>
              <a:t>Verbal Irony</a:t>
            </a:r>
            <a:endParaRPr lang="en-US" sz="4000" dirty="0"/>
          </a:p>
        </p:txBody>
      </p:sp>
      <p:sp>
        <p:nvSpPr>
          <p:cNvPr id="4" name="TextBox 3"/>
          <p:cNvSpPr txBox="1"/>
          <p:nvPr/>
        </p:nvSpPr>
        <p:spPr>
          <a:xfrm>
            <a:off x="841375" y="2174875"/>
            <a:ext cx="7429500" cy="1046440"/>
          </a:xfrm>
          <a:prstGeom prst="rect">
            <a:avLst/>
          </a:prstGeom>
          <a:noFill/>
        </p:spPr>
        <p:txBody>
          <a:bodyPr wrap="square" rtlCol="0">
            <a:spAutoFit/>
          </a:bodyPr>
          <a:lstStyle/>
          <a:p>
            <a:pPr algn="ctr"/>
            <a:r>
              <a:rPr lang="en-US" sz="2200" dirty="0">
                <a:solidFill>
                  <a:schemeClr val="tx2"/>
                </a:solidFill>
                <a:latin typeface="Franklin Gothic Medium (Body)"/>
                <a:cs typeface="Franklin Gothic Medium (Body)"/>
              </a:rPr>
              <a:t>When the speaker says something that is opposite to what they really mean</a:t>
            </a:r>
            <a:r>
              <a:rPr lang="en-US" sz="2200" dirty="0" smtClean="0">
                <a:solidFill>
                  <a:schemeClr val="tx2"/>
                </a:solidFill>
                <a:latin typeface="Franklin Gothic Medium (Body)"/>
                <a:cs typeface="Franklin Gothic Medium (Body)"/>
              </a:rPr>
              <a:t>. Similar to sarcasm.</a:t>
            </a:r>
            <a:endParaRPr lang="en-US" sz="2200" dirty="0">
              <a:solidFill>
                <a:schemeClr val="tx2"/>
              </a:solidFill>
              <a:latin typeface="Franklin Gothic Medium (Body)"/>
              <a:cs typeface="Franklin Gothic Medium (Body)"/>
            </a:endParaRPr>
          </a:p>
          <a:p>
            <a:endParaRPr lang="en-US" dirty="0"/>
          </a:p>
        </p:txBody>
      </p:sp>
    </p:spTree>
    <p:extLst>
      <p:ext uri="{BB962C8B-B14F-4D97-AF65-F5344CB8AC3E}">
        <p14:creationId xmlns:p14="http://schemas.microsoft.com/office/powerpoint/2010/main" val="799864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Vertical Text Placeholder 4"/>
          <p:cNvSpPr>
            <a:spLocks noGrp="1"/>
          </p:cNvSpPr>
          <p:nvPr>
            <p:ph idx="1"/>
          </p:nvPr>
        </p:nvSpPr>
        <p:spPr>
          <a:xfrm>
            <a:off x="1069975" y="1098550"/>
            <a:ext cx="5359400" cy="4791075"/>
          </a:xfrm>
        </p:spPr>
        <p:txBody>
          <a:bodyPr>
            <a:normAutofit/>
          </a:bodyPr>
          <a:lstStyle/>
          <a:p>
            <a:pPr marL="0" indent="0">
              <a:buNone/>
            </a:pPr>
            <a:r>
              <a:rPr lang="en-US" sz="2200" u="sng" dirty="0" smtClean="0"/>
              <a:t>“Humanity </a:t>
            </a:r>
            <a:r>
              <a:rPr lang="en-US" sz="2200" u="sng" dirty="0" err="1" smtClean="0"/>
              <a:t>i</a:t>
            </a:r>
            <a:r>
              <a:rPr lang="en-US" sz="2200" u="sng" dirty="0" smtClean="0"/>
              <a:t> love you because you</a:t>
            </a:r>
          </a:p>
          <a:p>
            <a:pPr marL="0" indent="0">
              <a:buNone/>
            </a:pPr>
            <a:r>
              <a:rPr lang="en-US" sz="2200" u="sng" dirty="0" smtClean="0"/>
              <a:t>are perpetually putting the secret of</a:t>
            </a:r>
          </a:p>
          <a:p>
            <a:pPr marL="0" indent="0">
              <a:buNone/>
            </a:pPr>
            <a:r>
              <a:rPr lang="en-US" sz="2200" u="sng" dirty="0" smtClean="0"/>
              <a:t>life in your pants and forgetting</a:t>
            </a:r>
          </a:p>
          <a:p>
            <a:pPr marL="0" indent="0">
              <a:buNone/>
            </a:pPr>
            <a:r>
              <a:rPr lang="en-US" sz="2200" u="sng" dirty="0" smtClean="0"/>
              <a:t>it’s there and sitting down</a:t>
            </a:r>
          </a:p>
          <a:p>
            <a:pPr marL="0" indent="0">
              <a:buNone/>
            </a:pPr>
            <a:endParaRPr lang="en-US" sz="2200" dirty="0"/>
          </a:p>
          <a:p>
            <a:pPr marL="0" indent="0">
              <a:buNone/>
            </a:pPr>
            <a:r>
              <a:rPr lang="en-US" sz="2200" u="sng" dirty="0" smtClean="0"/>
              <a:t>on it</a:t>
            </a:r>
          </a:p>
          <a:p>
            <a:pPr marL="0" indent="0">
              <a:buNone/>
            </a:pPr>
            <a:r>
              <a:rPr lang="en-US" sz="2200" u="sng" dirty="0" smtClean="0"/>
              <a:t>and because you are </a:t>
            </a:r>
          </a:p>
          <a:p>
            <a:pPr marL="0" indent="0">
              <a:buNone/>
            </a:pPr>
            <a:r>
              <a:rPr lang="en-US" sz="2200" u="sng" dirty="0"/>
              <a:t>f</a:t>
            </a:r>
            <a:r>
              <a:rPr lang="en-US" sz="2200" u="sng" dirty="0" smtClean="0"/>
              <a:t>orever making poems in the lap</a:t>
            </a:r>
          </a:p>
          <a:p>
            <a:pPr marL="0" indent="0">
              <a:buNone/>
            </a:pPr>
            <a:r>
              <a:rPr lang="en-US" sz="2200" u="sng" dirty="0"/>
              <a:t>o</a:t>
            </a:r>
            <a:r>
              <a:rPr lang="en-US" sz="2200" u="sng" dirty="0" smtClean="0"/>
              <a:t>f death</a:t>
            </a:r>
            <a:r>
              <a:rPr lang="en-US" sz="2200" dirty="0" smtClean="0"/>
              <a:t> Humanity</a:t>
            </a:r>
          </a:p>
          <a:p>
            <a:pPr marL="0" indent="0">
              <a:buNone/>
            </a:pPr>
            <a:endParaRPr lang="en-US" sz="2200" dirty="0" smtClean="0"/>
          </a:p>
          <a:p>
            <a:pPr marL="0" indent="0">
              <a:buNone/>
            </a:pPr>
            <a:r>
              <a:rPr lang="en-US" sz="2200" dirty="0" err="1" smtClean="0"/>
              <a:t>i</a:t>
            </a:r>
            <a:r>
              <a:rPr lang="en-US" sz="2200" dirty="0" smtClean="0"/>
              <a:t> hate you”</a:t>
            </a:r>
          </a:p>
          <a:p>
            <a:pPr marL="0" indent="0">
              <a:buNone/>
            </a:pPr>
            <a:endParaRPr lang="en-US" dirty="0"/>
          </a:p>
        </p:txBody>
      </p:sp>
      <p:sp>
        <p:nvSpPr>
          <p:cNvPr id="4" name="Vertical Title 3"/>
          <p:cNvSpPr>
            <a:spLocks noGrp="1"/>
          </p:cNvSpPr>
          <p:nvPr>
            <p:ph type="title"/>
          </p:nvPr>
        </p:nvSpPr>
        <p:spPr>
          <a:xfrm rot="5400000">
            <a:off x="4959284" y="3054287"/>
            <a:ext cx="6299205" cy="800227"/>
          </a:xfrm>
        </p:spPr>
        <p:txBody>
          <a:bodyPr>
            <a:normAutofit/>
          </a:bodyPr>
          <a:lstStyle/>
          <a:p>
            <a:pPr algn="ctr"/>
            <a:r>
              <a:rPr lang="en-US" sz="4000" dirty="0" smtClean="0"/>
              <a:t>Example in Poetry</a:t>
            </a:r>
            <a:endParaRPr lang="en-US" sz="4000" dirty="0"/>
          </a:p>
        </p:txBody>
      </p:sp>
      <p:sp>
        <p:nvSpPr>
          <p:cNvPr id="6" name="TextBox 5"/>
          <p:cNvSpPr txBox="1"/>
          <p:nvPr/>
        </p:nvSpPr>
        <p:spPr>
          <a:xfrm rot="5400000">
            <a:off x="4436001" y="3231673"/>
            <a:ext cx="6267606" cy="477054"/>
          </a:xfrm>
          <a:prstGeom prst="rect">
            <a:avLst/>
          </a:prstGeom>
          <a:noFill/>
        </p:spPr>
        <p:txBody>
          <a:bodyPr wrap="square" rtlCol="0">
            <a:spAutoFit/>
          </a:bodyPr>
          <a:lstStyle/>
          <a:p>
            <a:pPr algn="ctr"/>
            <a:r>
              <a:rPr lang="en-US" sz="2500" dirty="0" smtClean="0"/>
              <a:t>“Humanity I Love You” by E.E. Cummings </a:t>
            </a:r>
            <a:endParaRPr lang="en-US" sz="2500" dirty="0"/>
          </a:p>
        </p:txBody>
      </p:sp>
    </p:spTree>
    <p:extLst>
      <p:ext uri="{BB962C8B-B14F-4D97-AF65-F5344CB8AC3E}">
        <p14:creationId xmlns:p14="http://schemas.microsoft.com/office/powerpoint/2010/main" val="3145048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1857375"/>
            <a:ext cx="8699500" cy="4746625"/>
          </a:xfrm>
        </p:spPr>
        <p:txBody>
          <a:bodyPr/>
          <a:lstStyle/>
          <a:p>
            <a:pPr marL="0" indent="0" algn="ctr">
              <a:buNone/>
            </a:pPr>
            <a:r>
              <a:rPr lang="en-US" sz="2200" dirty="0" smtClean="0"/>
              <a:t>When an outcome is contradictory to what was expected.</a:t>
            </a:r>
          </a:p>
          <a:p>
            <a:pPr marL="0" indent="0" algn="ctr">
              <a:buNone/>
            </a:pPr>
            <a:endParaRPr lang="en-US" sz="1800" dirty="0" smtClean="0"/>
          </a:p>
          <a:p>
            <a:pPr marL="0" indent="0" algn="ctr">
              <a:buNone/>
            </a:pPr>
            <a:endParaRPr lang="en-US" sz="1800" dirty="0" smtClean="0"/>
          </a:p>
          <a:p>
            <a:pPr marL="0" indent="0" algn="ctr">
              <a:buNone/>
            </a:pPr>
            <a:r>
              <a:rPr lang="en-US" sz="1800" dirty="0" smtClean="0"/>
              <a:t>Example:</a:t>
            </a:r>
          </a:p>
          <a:p>
            <a:pPr marL="0" indent="0" algn="ctr">
              <a:buNone/>
            </a:pPr>
            <a:endParaRPr lang="en-US" sz="1800" dirty="0"/>
          </a:p>
          <a:p>
            <a:pPr marL="0" indent="0" algn="ctr">
              <a:buNone/>
            </a:pPr>
            <a:r>
              <a:rPr lang="en-US" sz="1800" dirty="0" smtClean="0"/>
              <a:t>“The Rime of the Ancient Mariner” by Coleridge</a:t>
            </a:r>
          </a:p>
          <a:p>
            <a:pPr marL="0" indent="0">
              <a:buNone/>
            </a:pPr>
            <a:endParaRPr lang="en-US" sz="1800" dirty="0" smtClean="0"/>
          </a:p>
          <a:p>
            <a:pPr marL="0" indent="0" algn="ctr">
              <a:buNone/>
            </a:pPr>
            <a:r>
              <a:rPr lang="en-US" sz="1800" i="1" dirty="0" smtClean="0"/>
              <a:t>“Water, water, everywhere</a:t>
            </a:r>
          </a:p>
          <a:p>
            <a:pPr marL="0" indent="0" algn="ctr">
              <a:buNone/>
            </a:pPr>
            <a:r>
              <a:rPr lang="en-US" sz="1800" i="1" dirty="0" smtClean="0"/>
              <a:t>And all the boards did shrink;</a:t>
            </a:r>
          </a:p>
          <a:p>
            <a:pPr marL="0" indent="0" algn="ctr">
              <a:buNone/>
            </a:pPr>
            <a:r>
              <a:rPr lang="en-US" sz="1800" i="1" dirty="0" smtClean="0"/>
              <a:t>Water, water everywhere.</a:t>
            </a:r>
          </a:p>
          <a:p>
            <a:pPr marL="0" indent="0" algn="ctr">
              <a:buNone/>
            </a:pPr>
            <a:r>
              <a:rPr lang="en-US" sz="1800" i="1" dirty="0" smtClean="0"/>
              <a:t>Nor any drop to drink”	</a:t>
            </a:r>
            <a:r>
              <a:rPr lang="en-US" sz="1800" dirty="0" smtClean="0"/>
              <a:t>	</a:t>
            </a:r>
            <a:endParaRPr lang="en-US" sz="1800" dirty="0"/>
          </a:p>
        </p:txBody>
      </p:sp>
      <p:sp>
        <p:nvSpPr>
          <p:cNvPr id="2" name="Title 1"/>
          <p:cNvSpPr>
            <a:spLocks noGrp="1"/>
          </p:cNvSpPr>
          <p:nvPr>
            <p:ph type="title"/>
          </p:nvPr>
        </p:nvSpPr>
        <p:spPr/>
        <p:txBody>
          <a:bodyPr>
            <a:normAutofit/>
          </a:bodyPr>
          <a:lstStyle/>
          <a:p>
            <a:r>
              <a:rPr lang="en-US" sz="4000" dirty="0" smtClean="0"/>
              <a:t>Situational Irony</a:t>
            </a:r>
            <a:endParaRPr lang="en-US" sz="4000" dirty="0"/>
          </a:p>
        </p:txBody>
      </p:sp>
    </p:spTree>
    <p:extLst>
      <p:ext uri="{BB962C8B-B14F-4D97-AF65-F5344CB8AC3E}">
        <p14:creationId xmlns:p14="http://schemas.microsoft.com/office/powerpoint/2010/main" val="359975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93696"/>
            <a:ext cx="8407893" cy="4407408"/>
          </a:xfrm>
        </p:spPr>
        <p:txBody>
          <a:bodyPr>
            <a:normAutofit/>
          </a:bodyPr>
          <a:lstStyle/>
          <a:p>
            <a:pPr marL="45720" indent="0" algn="just">
              <a:buNone/>
            </a:pPr>
            <a:r>
              <a:rPr lang="en-US" sz="2200" dirty="0" smtClean="0"/>
              <a:t>When a situation is understood by the audience but not grasped by one of more of the characters. Can be used to create emotions such as suspense or humor in order to draw the audience into the story.</a:t>
            </a:r>
          </a:p>
          <a:p>
            <a:pPr marL="45720" indent="0" algn="just">
              <a:buNone/>
            </a:pPr>
            <a:endParaRPr lang="en-US" sz="2200" dirty="0"/>
          </a:p>
          <a:p>
            <a:pPr marL="45720" indent="0" algn="ctr">
              <a:buNone/>
            </a:pPr>
            <a:r>
              <a:rPr lang="en-US" sz="2200" dirty="0" smtClean="0">
                <a:solidFill>
                  <a:schemeClr val="tx1"/>
                </a:solidFill>
              </a:rPr>
              <a:t>Example: In “Romeo and Juliet” by Shakespeare</a:t>
            </a:r>
          </a:p>
          <a:p>
            <a:pPr marL="45720" indent="0" algn="ctr">
              <a:buNone/>
            </a:pPr>
            <a:endParaRPr lang="en-US" sz="2200" dirty="0">
              <a:solidFill>
                <a:schemeClr val="tx1"/>
              </a:solidFill>
            </a:endParaRPr>
          </a:p>
          <a:p>
            <a:pPr marL="45720" indent="0" algn="ctr">
              <a:buNone/>
            </a:pPr>
            <a:r>
              <a:rPr lang="en-US" sz="2200" dirty="0" smtClean="0">
                <a:solidFill>
                  <a:schemeClr val="tx1"/>
                </a:solidFill>
              </a:rPr>
              <a:t>Romeo is told that Juliet has died and plans to kill himself. However, the audience knows that she is just in a deep sleep waiting for him to return.</a:t>
            </a:r>
            <a:endParaRPr lang="en-US" sz="2200" dirty="0">
              <a:solidFill>
                <a:schemeClr val="tx1"/>
              </a:solidFill>
            </a:endParaRPr>
          </a:p>
        </p:txBody>
      </p:sp>
      <p:sp>
        <p:nvSpPr>
          <p:cNvPr id="3" name="Title 2"/>
          <p:cNvSpPr>
            <a:spLocks noGrp="1"/>
          </p:cNvSpPr>
          <p:nvPr>
            <p:ph type="title"/>
          </p:nvPr>
        </p:nvSpPr>
        <p:spPr/>
        <p:txBody>
          <a:bodyPr/>
          <a:lstStyle/>
          <a:p>
            <a:r>
              <a:rPr lang="en-US" sz="4000" dirty="0" smtClean="0"/>
              <a:t>Dramatic Irony</a:t>
            </a:r>
            <a:endParaRPr lang="en-US" sz="4000" dirty="0"/>
          </a:p>
        </p:txBody>
      </p:sp>
    </p:spTree>
    <p:extLst>
      <p:ext uri="{BB962C8B-B14F-4D97-AF65-F5344CB8AC3E}">
        <p14:creationId xmlns:p14="http://schemas.microsoft.com/office/powerpoint/2010/main" val="155273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12749" y="753497"/>
            <a:ext cx="6238875" cy="1310253"/>
          </a:xfrm>
        </p:spPr>
        <p:txBody>
          <a:bodyPr>
            <a:normAutofit/>
          </a:bodyPr>
          <a:lstStyle/>
          <a:p>
            <a:pPr marL="0" indent="0" algn="just">
              <a:buNone/>
            </a:pPr>
            <a:r>
              <a:rPr lang="en-US" sz="2200" dirty="0"/>
              <a:t>The </a:t>
            </a:r>
            <a:r>
              <a:rPr lang="en-US" sz="2200" dirty="0" smtClean="0"/>
              <a:t>repetition </a:t>
            </a:r>
            <a:r>
              <a:rPr lang="en-US" sz="2200" dirty="0"/>
              <a:t>of the same letter or sound at the beginning of adjacent </a:t>
            </a:r>
            <a:r>
              <a:rPr lang="en-US" sz="2200" dirty="0" smtClean="0"/>
              <a:t>words or words that are close together in a sentence.</a:t>
            </a:r>
            <a:endParaRPr lang="en-US" sz="2200" dirty="0"/>
          </a:p>
        </p:txBody>
      </p:sp>
      <p:sp>
        <p:nvSpPr>
          <p:cNvPr id="6" name="Text Placeholder 5"/>
          <p:cNvSpPr>
            <a:spLocks noGrp="1"/>
          </p:cNvSpPr>
          <p:nvPr>
            <p:ph type="body" sz="half" idx="2"/>
          </p:nvPr>
        </p:nvSpPr>
        <p:spPr>
          <a:xfrm>
            <a:off x="1063625" y="2555875"/>
            <a:ext cx="5064125" cy="3143250"/>
          </a:xfrm>
        </p:spPr>
        <p:txBody>
          <a:bodyPr>
            <a:normAutofit/>
          </a:bodyPr>
          <a:lstStyle/>
          <a:p>
            <a:pPr algn="ctr"/>
            <a:r>
              <a:rPr lang="en-US" sz="2000" dirty="0" smtClean="0"/>
              <a:t>Example from Edgar Allen Poe’s </a:t>
            </a:r>
          </a:p>
          <a:p>
            <a:pPr algn="ctr"/>
            <a:r>
              <a:rPr lang="en-US" sz="2000" dirty="0" smtClean="0"/>
              <a:t>“The Raven”</a:t>
            </a:r>
          </a:p>
          <a:p>
            <a:endParaRPr lang="en-US" i="1" dirty="0" smtClean="0"/>
          </a:p>
          <a:p>
            <a:endParaRPr lang="en-US" i="1" dirty="0"/>
          </a:p>
          <a:p>
            <a:pPr algn="just"/>
            <a:r>
              <a:rPr lang="en-US" sz="2000" i="1" dirty="0" smtClean="0"/>
              <a:t>“Deep into that darkness peering, long I stood there wondering, fearing,</a:t>
            </a:r>
          </a:p>
          <a:p>
            <a:pPr algn="just"/>
            <a:endParaRPr lang="en-US" sz="2000" i="1" dirty="0" smtClean="0"/>
          </a:p>
          <a:p>
            <a:pPr algn="just"/>
            <a:r>
              <a:rPr lang="en-US" sz="2000" i="1" dirty="0" smtClean="0"/>
              <a:t>Doubting, dreaming dreams no mortal ever dared to dream before;”</a:t>
            </a:r>
          </a:p>
          <a:p>
            <a:pPr algn="l"/>
            <a:endParaRPr lang="en-US" sz="2000" i="1" dirty="0"/>
          </a:p>
          <a:p>
            <a:pPr algn="l"/>
            <a:endParaRPr lang="en-US" sz="2000" i="1" dirty="0" smtClean="0"/>
          </a:p>
        </p:txBody>
      </p:sp>
      <p:sp>
        <p:nvSpPr>
          <p:cNvPr id="4" name="Title 3"/>
          <p:cNvSpPr>
            <a:spLocks noGrp="1"/>
          </p:cNvSpPr>
          <p:nvPr>
            <p:ph type="title"/>
          </p:nvPr>
        </p:nvSpPr>
        <p:spPr>
          <a:xfrm rot="5400000">
            <a:off x="6226178" y="2882170"/>
            <a:ext cx="3962400" cy="1096836"/>
          </a:xfrm>
        </p:spPr>
        <p:txBody>
          <a:bodyPr/>
          <a:lstStyle/>
          <a:p>
            <a:r>
              <a:rPr lang="en-US" sz="4000" dirty="0" smtClean="0"/>
              <a:t>Alliteration</a:t>
            </a:r>
            <a:endParaRPr lang="en-US" sz="4000" dirty="0"/>
          </a:p>
        </p:txBody>
      </p:sp>
    </p:spTree>
    <p:extLst>
      <p:ext uri="{BB962C8B-B14F-4D97-AF65-F5344CB8AC3E}">
        <p14:creationId xmlns:p14="http://schemas.microsoft.com/office/powerpoint/2010/main" val="2833976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722072" y="1746250"/>
            <a:ext cx="4040188" cy="4714875"/>
          </a:xfrm>
        </p:spPr>
        <p:txBody>
          <a:bodyPr>
            <a:normAutofit fontScale="92500" lnSpcReduction="10000"/>
          </a:bodyPr>
          <a:lstStyle/>
          <a:p>
            <a:r>
              <a:rPr lang="en-US" sz="2200" dirty="0" smtClean="0">
                <a:solidFill>
                  <a:srgbClr val="000000"/>
                </a:solidFill>
              </a:rPr>
              <a:t>Example from Robert Frost’s </a:t>
            </a:r>
          </a:p>
          <a:p>
            <a:r>
              <a:rPr lang="en-US" sz="2200" dirty="0" smtClean="0">
                <a:solidFill>
                  <a:srgbClr val="000000"/>
                </a:solidFill>
              </a:rPr>
              <a:t>“The Tufts of Flowers”</a:t>
            </a:r>
          </a:p>
          <a:p>
            <a:endParaRPr lang="en-US" sz="1600" dirty="0">
              <a:solidFill>
                <a:srgbClr val="000000"/>
              </a:solidFill>
            </a:endParaRPr>
          </a:p>
          <a:p>
            <a:pPr algn="l"/>
            <a:r>
              <a:rPr lang="en-US" sz="1700" dirty="0">
                <a:solidFill>
                  <a:srgbClr val="000000"/>
                </a:solidFill>
              </a:rPr>
              <a:t>`</a:t>
            </a:r>
            <a:r>
              <a:rPr lang="en-US" sz="1700" u="sng" dirty="0">
                <a:solidFill>
                  <a:srgbClr val="000000"/>
                </a:solidFill>
              </a:rPr>
              <a:t>As</a:t>
            </a:r>
            <a:r>
              <a:rPr lang="en-US" sz="1700" dirty="0">
                <a:solidFill>
                  <a:srgbClr val="000000"/>
                </a:solidFill>
              </a:rPr>
              <a:t> all </a:t>
            </a:r>
            <a:r>
              <a:rPr lang="en-US" sz="1700" u="sng" dirty="0">
                <a:solidFill>
                  <a:srgbClr val="000000"/>
                </a:solidFill>
              </a:rPr>
              <a:t>must</a:t>
            </a:r>
            <a:r>
              <a:rPr lang="en-US" sz="1700" dirty="0">
                <a:solidFill>
                  <a:srgbClr val="000000"/>
                </a:solidFill>
              </a:rPr>
              <a:t> be,' I </a:t>
            </a:r>
            <a:r>
              <a:rPr lang="en-US" sz="1700" u="sng" dirty="0">
                <a:solidFill>
                  <a:srgbClr val="000000"/>
                </a:solidFill>
              </a:rPr>
              <a:t>said</a:t>
            </a:r>
            <a:r>
              <a:rPr lang="en-US" sz="1700" dirty="0">
                <a:solidFill>
                  <a:srgbClr val="000000"/>
                </a:solidFill>
              </a:rPr>
              <a:t> within my heart,</a:t>
            </a:r>
          </a:p>
          <a:p>
            <a:pPr algn="l"/>
            <a:r>
              <a:rPr lang="en-US" sz="1700" dirty="0">
                <a:solidFill>
                  <a:srgbClr val="000000"/>
                </a:solidFill>
              </a:rPr>
              <a:t>`Whether they work together or apart.' </a:t>
            </a:r>
          </a:p>
          <a:p>
            <a:pPr algn="l"/>
            <a:endParaRPr lang="en-US" sz="1700" dirty="0">
              <a:solidFill>
                <a:srgbClr val="000000"/>
              </a:solidFill>
            </a:endParaRPr>
          </a:p>
          <a:p>
            <a:pPr algn="l"/>
            <a:r>
              <a:rPr lang="en-US" sz="1700" dirty="0">
                <a:solidFill>
                  <a:srgbClr val="000000"/>
                </a:solidFill>
              </a:rPr>
              <a:t>But as I </a:t>
            </a:r>
            <a:r>
              <a:rPr lang="en-US" sz="1700" u="sng" dirty="0">
                <a:solidFill>
                  <a:srgbClr val="000000"/>
                </a:solidFill>
              </a:rPr>
              <a:t>said</a:t>
            </a:r>
            <a:r>
              <a:rPr lang="en-US" sz="1700" dirty="0">
                <a:solidFill>
                  <a:srgbClr val="000000"/>
                </a:solidFill>
              </a:rPr>
              <a:t> it, </a:t>
            </a:r>
            <a:r>
              <a:rPr lang="en-US" sz="1700" u="sng" dirty="0">
                <a:solidFill>
                  <a:srgbClr val="000000"/>
                </a:solidFill>
              </a:rPr>
              <a:t>swift</a:t>
            </a:r>
            <a:r>
              <a:rPr lang="en-US" sz="1700" dirty="0">
                <a:solidFill>
                  <a:srgbClr val="000000"/>
                </a:solidFill>
              </a:rPr>
              <a:t> there </a:t>
            </a:r>
            <a:r>
              <a:rPr lang="en-US" sz="1700" u="sng" dirty="0">
                <a:solidFill>
                  <a:srgbClr val="000000"/>
                </a:solidFill>
              </a:rPr>
              <a:t>passed</a:t>
            </a:r>
            <a:r>
              <a:rPr lang="en-US" sz="1700" dirty="0">
                <a:solidFill>
                  <a:srgbClr val="000000"/>
                </a:solidFill>
              </a:rPr>
              <a:t> me by</a:t>
            </a:r>
          </a:p>
          <a:p>
            <a:pPr algn="l"/>
            <a:r>
              <a:rPr lang="en-US" sz="1700" dirty="0">
                <a:solidFill>
                  <a:srgbClr val="000000"/>
                </a:solidFill>
              </a:rPr>
              <a:t>On </a:t>
            </a:r>
            <a:r>
              <a:rPr lang="en-US" sz="1700" u="sng" dirty="0">
                <a:solidFill>
                  <a:srgbClr val="000000"/>
                </a:solidFill>
              </a:rPr>
              <a:t>noiseless</a:t>
            </a:r>
            <a:r>
              <a:rPr lang="en-US" sz="1700" dirty="0">
                <a:solidFill>
                  <a:srgbClr val="000000"/>
                </a:solidFill>
              </a:rPr>
              <a:t> wing a 'wildered butterfly, </a:t>
            </a:r>
          </a:p>
          <a:p>
            <a:pPr algn="l"/>
            <a:endParaRPr lang="en-US" sz="1700" dirty="0">
              <a:solidFill>
                <a:srgbClr val="000000"/>
              </a:solidFill>
            </a:endParaRPr>
          </a:p>
          <a:p>
            <a:pPr algn="l"/>
            <a:r>
              <a:rPr lang="en-US" sz="1700" u="sng" dirty="0">
                <a:solidFill>
                  <a:srgbClr val="000000"/>
                </a:solidFill>
              </a:rPr>
              <a:t>Seeking</a:t>
            </a:r>
            <a:r>
              <a:rPr lang="en-US" sz="1700" dirty="0">
                <a:solidFill>
                  <a:srgbClr val="000000"/>
                </a:solidFill>
              </a:rPr>
              <a:t> with memories grown dim </a:t>
            </a:r>
            <a:r>
              <a:rPr lang="en-US" sz="1700" u="sng" dirty="0">
                <a:solidFill>
                  <a:srgbClr val="000000"/>
                </a:solidFill>
              </a:rPr>
              <a:t>o'er </a:t>
            </a:r>
            <a:r>
              <a:rPr lang="en-US" sz="1700" dirty="0" smtClean="0">
                <a:solidFill>
                  <a:srgbClr val="000000"/>
                </a:solidFill>
              </a:rPr>
              <a:t>night</a:t>
            </a:r>
          </a:p>
          <a:p>
            <a:pPr algn="l"/>
            <a:endParaRPr lang="en-US" sz="1700" dirty="0">
              <a:solidFill>
                <a:srgbClr val="000000"/>
              </a:solidFill>
            </a:endParaRPr>
          </a:p>
          <a:p>
            <a:pPr algn="l"/>
            <a:r>
              <a:rPr lang="en-US" sz="1700" u="sng" dirty="0">
                <a:solidFill>
                  <a:srgbClr val="000000"/>
                </a:solidFill>
              </a:rPr>
              <a:t>Some</a:t>
            </a:r>
            <a:r>
              <a:rPr lang="en-US" sz="1700" dirty="0">
                <a:solidFill>
                  <a:srgbClr val="000000"/>
                </a:solidFill>
              </a:rPr>
              <a:t> </a:t>
            </a:r>
            <a:r>
              <a:rPr lang="en-US" sz="1700" u="sng" dirty="0">
                <a:solidFill>
                  <a:srgbClr val="000000"/>
                </a:solidFill>
              </a:rPr>
              <a:t>resting</a:t>
            </a:r>
            <a:r>
              <a:rPr lang="en-US" sz="1700" dirty="0">
                <a:solidFill>
                  <a:srgbClr val="000000"/>
                </a:solidFill>
              </a:rPr>
              <a:t> flower of </a:t>
            </a:r>
            <a:r>
              <a:rPr lang="en-US" sz="1700" u="sng" dirty="0">
                <a:solidFill>
                  <a:srgbClr val="000000"/>
                </a:solidFill>
              </a:rPr>
              <a:t>yesterday's</a:t>
            </a:r>
            <a:r>
              <a:rPr lang="en-US" sz="1700" dirty="0">
                <a:solidFill>
                  <a:srgbClr val="000000"/>
                </a:solidFill>
              </a:rPr>
              <a:t> delight. </a:t>
            </a:r>
          </a:p>
        </p:txBody>
      </p:sp>
      <p:sp>
        <p:nvSpPr>
          <p:cNvPr id="5" name="Content Placeholder 4"/>
          <p:cNvSpPr>
            <a:spLocks noGrp="1"/>
          </p:cNvSpPr>
          <p:nvPr>
            <p:ph sz="half" idx="2"/>
          </p:nvPr>
        </p:nvSpPr>
        <p:spPr>
          <a:xfrm>
            <a:off x="587374" y="2524126"/>
            <a:ext cx="3810001" cy="3238499"/>
          </a:xfrm>
        </p:spPr>
        <p:txBody>
          <a:bodyPr>
            <a:normAutofit/>
          </a:bodyPr>
          <a:lstStyle/>
          <a:p>
            <a:pPr marL="0" indent="0" algn="just">
              <a:buNone/>
            </a:pPr>
            <a:r>
              <a:rPr lang="en-US" sz="2200" dirty="0" smtClean="0"/>
              <a:t>Attempting to group words together with complimentary consonant sounds that allow for the words to sound smooth, harmonious and pleasing to the ear when spoken (this is the opposite of cacophony).</a:t>
            </a:r>
            <a:endParaRPr lang="en-US" sz="2200" dirty="0"/>
          </a:p>
        </p:txBody>
      </p:sp>
      <p:sp>
        <p:nvSpPr>
          <p:cNvPr id="4" name="Title 3"/>
          <p:cNvSpPr>
            <a:spLocks noGrp="1"/>
          </p:cNvSpPr>
          <p:nvPr>
            <p:ph type="title"/>
          </p:nvPr>
        </p:nvSpPr>
        <p:spPr/>
        <p:txBody>
          <a:bodyPr/>
          <a:lstStyle/>
          <a:p>
            <a:r>
              <a:rPr lang="en-US" sz="4000" dirty="0" smtClean="0"/>
              <a:t>Euphony</a:t>
            </a:r>
            <a:endParaRPr lang="en-US" sz="4000" dirty="0"/>
          </a:p>
        </p:txBody>
      </p:sp>
    </p:spTree>
    <p:extLst>
      <p:ext uri="{BB962C8B-B14F-4D97-AF65-F5344CB8AC3E}">
        <p14:creationId xmlns:p14="http://schemas.microsoft.com/office/powerpoint/2010/main" val="1953948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499" y="446150"/>
            <a:ext cx="6080124" cy="4078288"/>
          </a:xfrm>
        </p:spPr>
        <p:txBody>
          <a:bodyPr>
            <a:normAutofit/>
          </a:bodyPr>
          <a:lstStyle/>
          <a:p>
            <a:pPr marL="0" indent="0" algn="just">
              <a:buNone/>
            </a:pPr>
            <a:r>
              <a:rPr lang="en-US" sz="2200" dirty="0" smtClean="0"/>
              <a:t>Both are uses of clashing and unmelodious sounds within a group of words. These create the opposite effects that euphony, assonance and consonance do within a piece of writing.</a:t>
            </a:r>
            <a:endParaRPr lang="en-US" sz="2200" dirty="0"/>
          </a:p>
        </p:txBody>
      </p:sp>
      <p:sp>
        <p:nvSpPr>
          <p:cNvPr id="4" name="Text Placeholder 3"/>
          <p:cNvSpPr>
            <a:spLocks noGrp="1"/>
          </p:cNvSpPr>
          <p:nvPr>
            <p:ph type="body" sz="half" idx="2"/>
          </p:nvPr>
        </p:nvSpPr>
        <p:spPr>
          <a:xfrm>
            <a:off x="444499" y="3175000"/>
            <a:ext cx="6365875" cy="3429000"/>
          </a:xfrm>
        </p:spPr>
        <p:txBody>
          <a:bodyPr>
            <a:noAutofit/>
          </a:bodyPr>
          <a:lstStyle/>
          <a:p>
            <a:pPr algn="ctr"/>
            <a:r>
              <a:rPr lang="en-US" sz="1800" dirty="0" smtClean="0">
                <a:solidFill>
                  <a:schemeClr val="tx1"/>
                </a:solidFill>
              </a:rPr>
              <a:t>Example:</a:t>
            </a:r>
          </a:p>
          <a:p>
            <a:pPr algn="ctr"/>
            <a:endParaRPr lang="en-US" sz="1800" dirty="0" smtClean="0">
              <a:solidFill>
                <a:schemeClr val="tx1"/>
              </a:solidFill>
            </a:endParaRPr>
          </a:p>
          <a:p>
            <a:pPr algn="ctr"/>
            <a:r>
              <a:rPr lang="en-US" sz="1800" dirty="0" smtClean="0">
                <a:solidFill>
                  <a:schemeClr val="tx1"/>
                </a:solidFill>
              </a:rPr>
              <a:t>“The Dalliance of Eagles” by Walt Whitman</a:t>
            </a:r>
          </a:p>
          <a:p>
            <a:endParaRPr lang="en-US" sz="1800" dirty="0">
              <a:solidFill>
                <a:schemeClr val="tx1"/>
              </a:solidFill>
            </a:endParaRPr>
          </a:p>
          <a:p>
            <a:r>
              <a:rPr lang="en-US" sz="1800" i="1" dirty="0" smtClean="0">
                <a:solidFill>
                  <a:schemeClr val="tx1"/>
                </a:solidFill>
              </a:rPr>
              <a:t>“Skirting </a:t>
            </a:r>
            <a:r>
              <a:rPr lang="en-US" sz="1800" i="1" dirty="0">
                <a:solidFill>
                  <a:schemeClr val="tx1"/>
                </a:solidFill>
              </a:rPr>
              <a:t>the river road, (my forenoon walk, my rest,) </a:t>
            </a:r>
          </a:p>
          <a:p>
            <a:r>
              <a:rPr lang="en-US" sz="1800" i="1" dirty="0">
                <a:solidFill>
                  <a:schemeClr val="tx1"/>
                </a:solidFill>
              </a:rPr>
              <a:t>Skyward in air a sudden muffled sound, the dalliance of the eagles, </a:t>
            </a:r>
          </a:p>
          <a:p>
            <a:r>
              <a:rPr lang="en-US" sz="1800" i="1" dirty="0">
                <a:solidFill>
                  <a:schemeClr val="tx1"/>
                </a:solidFill>
              </a:rPr>
              <a:t>The rushing amorous contact high in space together, </a:t>
            </a:r>
          </a:p>
          <a:p>
            <a:r>
              <a:rPr lang="en-US" sz="1800" i="1" dirty="0">
                <a:solidFill>
                  <a:schemeClr val="tx1"/>
                </a:solidFill>
              </a:rPr>
              <a:t>The clinching interlocking claws, a living, fierce, gyrating </a:t>
            </a:r>
            <a:r>
              <a:rPr lang="en-US" sz="1800" i="1" dirty="0" smtClean="0">
                <a:solidFill>
                  <a:schemeClr val="tx1"/>
                </a:solidFill>
              </a:rPr>
              <a:t>wheel…”</a:t>
            </a:r>
            <a:endParaRPr lang="en-US" sz="1800" i="1" dirty="0">
              <a:solidFill>
                <a:schemeClr val="tx1"/>
              </a:solidFill>
            </a:endParaRPr>
          </a:p>
        </p:txBody>
      </p:sp>
      <p:sp>
        <p:nvSpPr>
          <p:cNvPr id="2" name="Title 1"/>
          <p:cNvSpPr>
            <a:spLocks noGrp="1"/>
          </p:cNvSpPr>
          <p:nvPr>
            <p:ph type="title"/>
          </p:nvPr>
        </p:nvSpPr>
        <p:spPr>
          <a:xfrm rot="5400000">
            <a:off x="4930106" y="2947225"/>
            <a:ext cx="6618225" cy="1203325"/>
          </a:xfrm>
        </p:spPr>
        <p:txBody>
          <a:bodyPr>
            <a:normAutofit/>
          </a:bodyPr>
          <a:lstStyle/>
          <a:p>
            <a:r>
              <a:rPr lang="en-US" sz="4000" dirty="0" smtClean="0"/>
              <a:t>Cacophony/Dissonance</a:t>
            </a:r>
            <a:endParaRPr lang="en-US" sz="4000" dirty="0"/>
          </a:p>
        </p:txBody>
      </p:sp>
    </p:spTree>
    <p:extLst>
      <p:ext uri="{BB962C8B-B14F-4D97-AF65-F5344CB8AC3E}">
        <p14:creationId xmlns:p14="http://schemas.microsoft.com/office/powerpoint/2010/main" val="2432292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23875" y="1993517"/>
            <a:ext cx="8238385" cy="4562858"/>
          </a:xfrm>
        </p:spPr>
        <p:txBody>
          <a:bodyPr>
            <a:normAutofit/>
          </a:bodyPr>
          <a:lstStyle/>
          <a:p>
            <a:pPr marL="0" indent="0">
              <a:buNone/>
            </a:pPr>
            <a:r>
              <a:rPr lang="en-US" sz="2200" dirty="0" smtClean="0"/>
              <a:t>The repetition of vowel sounds in nearby words. It is used to reinforce the meaning of words or assist in setting the mood of a piece of writing.</a:t>
            </a:r>
          </a:p>
          <a:p>
            <a:pPr marL="0" indent="0">
              <a:buNone/>
            </a:pPr>
            <a:endParaRPr lang="en-US" dirty="0"/>
          </a:p>
          <a:p>
            <a:pPr marL="0" indent="0" algn="ctr">
              <a:buNone/>
            </a:pPr>
            <a:r>
              <a:rPr lang="en-US" dirty="0" smtClean="0">
                <a:solidFill>
                  <a:srgbClr val="000000"/>
                </a:solidFill>
              </a:rPr>
              <a:t>Example:</a:t>
            </a:r>
          </a:p>
          <a:p>
            <a:pPr marL="0" indent="0" algn="ctr">
              <a:buNone/>
            </a:pPr>
            <a:endParaRPr lang="en-US" sz="1200" dirty="0" smtClean="0">
              <a:solidFill>
                <a:srgbClr val="000000"/>
              </a:solidFill>
            </a:endParaRPr>
          </a:p>
          <a:p>
            <a:pPr marL="45720" lvl="0" indent="0" algn="ctr">
              <a:buNone/>
            </a:pPr>
            <a:r>
              <a:rPr lang="en-CA" dirty="0" smtClean="0">
                <a:solidFill>
                  <a:srgbClr val="000000"/>
                </a:solidFill>
              </a:rPr>
              <a:t>“Early Moon” </a:t>
            </a:r>
            <a:r>
              <a:rPr lang="en-CA" dirty="0">
                <a:solidFill>
                  <a:srgbClr val="000000"/>
                </a:solidFill>
              </a:rPr>
              <a:t>by Carl </a:t>
            </a:r>
            <a:r>
              <a:rPr lang="en-CA" dirty="0" smtClean="0">
                <a:solidFill>
                  <a:srgbClr val="000000"/>
                </a:solidFill>
              </a:rPr>
              <a:t>Sandburg</a:t>
            </a:r>
          </a:p>
          <a:p>
            <a:pPr marL="45720" lvl="0" indent="0" algn="just">
              <a:buNone/>
            </a:pPr>
            <a:endParaRPr lang="en-US" dirty="0"/>
          </a:p>
          <a:p>
            <a:pPr marL="45720" indent="0" algn="just">
              <a:buNone/>
            </a:pPr>
            <a:r>
              <a:rPr lang="en-CA" i="1" dirty="0" smtClean="0">
                <a:solidFill>
                  <a:srgbClr val="000000"/>
                </a:solidFill>
              </a:rPr>
              <a:t>“Poetry </a:t>
            </a:r>
            <a:r>
              <a:rPr lang="en-CA" i="1" dirty="0">
                <a:solidFill>
                  <a:srgbClr val="000000"/>
                </a:solidFill>
              </a:rPr>
              <a:t>is </a:t>
            </a:r>
            <a:r>
              <a:rPr lang="en-CA" b="1" i="1" dirty="0">
                <a:solidFill>
                  <a:srgbClr val="FF0000"/>
                </a:solidFill>
              </a:rPr>
              <a:t>o</a:t>
            </a:r>
            <a:r>
              <a:rPr lang="en-CA" i="1" dirty="0">
                <a:solidFill>
                  <a:srgbClr val="000000"/>
                </a:solidFill>
              </a:rPr>
              <a:t>ld, ancient, g</a:t>
            </a:r>
            <a:r>
              <a:rPr lang="en-CA" b="1" i="1" dirty="0">
                <a:solidFill>
                  <a:srgbClr val="FF0000"/>
                </a:solidFill>
              </a:rPr>
              <a:t>o</a:t>
            </a:r>
            <a:r>
              <a:rPr lang="en-CA" i="1" dirty="0">
                <a:solidFill>
                  <a:srgbClr val="000000"/>
                </a:solidFill>
              </a:rPr>
              <a:t>es back far. It is among the </a:t>
            </a:r>
            <a:r>
              <a:rPr lang="en-CA" b="1" i="1" dirty="0">
                <a:solidFill>
                  <a:srgbClr val="FF0000"/>
                </a:solidFill>
              </a:rPr>
              <a:t>o</a:t>
            </a:r>
            <a:r>
              <a:rPr lang="en-CA" i="1" dirty="0">
                <a:solidFill>
                  <a:schemeClr val="tx1"/>
                </a:solidFill>
              </a:rPr>
              <a:t>ldest </a:t>
            </a:r>
            <a:r>
              <a:rPr lang="en-CA" i="1" dirty="0">
                <a:solidFill>
                  <a:srgbClr val="000000"/>
                </a:solidFill>
              </a:rPr>
              <a:t>of living </a:t>
            </a:r>
            <a:r>
              <a:rPr lang="en-CA" i="1" dirty="0" smtClean="0">
                <a:solidFill>
                  <a:srgbClr val="000000"/>
                </a:solidFill>
              </a:rPr>
              <a:t>things.</a:t>
            </a:r>
            <a:r>
              <a:rPr lang="en-US" i="1" dirty="0">
                <a:solidFill>
                  <a:srgbClr val="000000"/>
                </a:solidFill>
              </a:rPr>
              <a:t> </a:t>
            </a:r>
            <a:r>
              <a:rPr lang="en-CA" i="1" dirty="0" smtClean="0">
                <a:solidFill>
                  <a:srgbClr val="000000"/>
                </a:solidFill>
              </a:rPr>
              <a:t>S</a:t>
            </a:r>
            <a:r>
              <a:rPr lang="en-CA" b="1" i="1" dirty="0" smtClean="0">
                <a:solidFill>
                  <a:srgbClr val="FF0000"/>
                </a:solidFill>
              </a:rPr>
              <a:t>o</a:t>
            </a:r>
            <a:r>
              <a:rPr lang="en-CA" i="1" dirty="0" smtClean="0"/>
              <a:t> </a:t>
            </a:r>
            <a:r>
              <a:rPr lang="en-CA" b="1" i="1" dirty="0">
                <a:solidFill>
                  <a:srgbClr val="FF0000"/>
                </a:solidFill>
              </a:rPr>
              <a:t>o</a:t>
            </a:r>
            <a:r>
              <a:rPr lang="en-CA" i="1" dirty="0">
                <a:solidFill>
                  <a:srgbClr val="000000"/>
                </a:solidFill>
              </a:rPr>
              <a:t>ld it is that n</a:t>
            </a:r>
            <a:r>
              <a:rPr lang="en-CA" b="1" i="1" dirty="0">
                <a:solidFill>
                  <a:srgbClr val="FF0000"/>
                </a:solidFill>
              </a:rPr>
              <a:t>o</a:t>
            </a:r>
            <a:r>
              <a:rPr lang="en-CA" i="1" dirty="0">
                <a:solidFill>
                  <a:srgbClr val="000000"/>
                </a:solidFill>
              </a:rPr>
              <a:t> man</a:t>
            </a:r>
            <a:r>
              <a:rPr lang="en-CA" i="1" dirty="0"/>
              <a:t> </a:t>
            </a:r>
            <a:r>
              <a:rPr lang="en-CA" i="1" dirty="0">
                <a:solidFill>
                  <a:schemeClr val="tx1"/>
                </a:solidFill>
              </a:rPr>
              <a:t>k</a:t>
            </a:r>
            <a:r>
              <a:rPr lang="en-CA" i="1" dirty="0">
                <a:solidFill>
                  <a:srgbClr val="000000"/>
                </a:solidFill>
              </a:rPr>
              <a:t>n</a:t>
            </a:r>
            <a:r>
              <a:rPr lang="en-CA" b="1" i="1" dirty="0">
                <a:solidFill>
                  <a:srgbClr val="FF0000"/>
                </a:solidFill>
              </a:rPr>
              <a:t>o</a:t>
            </a:r>
            <a:r>
              <a:rPr lang="en-CA" i="1" dirty="0">
                <a:solidFill>
                  <a:srgbClr val="000000"/>
                </a:solidFill>
              </a:rPr>
              <a:t>ws</a:t>
            </a:r>
            <a:r>
              <a:rPr lang="en-CA" i="1" dirty="0"/>
              <a:t> </a:t>
            </a:r>
            <a:r>
              <a:rPr lang="en-CA" i="1" dirty="0">
                <a:solidFill>
                  <a:srgbClr val="000000"/>
                </a:solidFill>
              </a:rPr>
              <a:t>h</a:t>
            </a:r>
            <a:r>
              <a:rPr lang="en-CA" i="1" dirty="0">
                <a:solidFill>
                  <a:srgbClr val="FF0000"/>
                </a:solidFill>
              </a:rPr>
              <a:t>o</a:t>
            </a:r>
            <a:r>
              <a:rPr lang="en-CA" i="1" dirty="0">
                <a:solidFill>
                  <a:srgbClr val="000000"/>
                </a:solidFill>
              </a:rPr>
              <a:t>w and why the first</a:t>
            </a:r>
            <a:r>
              <a:rPr lang="en-CA" i="1" dirty="0"/>
              <a:t> p</a:t>
            </a:r>
            <a:r>
              <a:rPr lang="en-CA" b="1" i="1" dirty="0">
                <a:solidFill>
                  <a:srgbClr val="FF0000"/>
                </a:solidFill>
              </a:rPr>
              <a:t>o</a:t>
            </a:r>
            <a:r>
              <a:rPr lang="en-CA" i="1" dirty="0">
                <a:solidFill>
                  <a:srgbClr val="000000"/>
                </a:solidFill>
              </a:rPr>
              <a:t>ems came</a:t>
            </a:r>
            <a:r>
              <a:rPr lang="en-CA" i="1" dirty="0" smtClean="0">
                <a:solidFill>
                  <a:srgbClr val="000000"/>
                </a:solidFill>
              </a:rPr>
              <a:t>.”</a:t>
            </a:r>
            <a:endParaRPr lang="en-US" i="1" dirty="0">
              <a:solidFill>
                <a:srgbClr val="000000"/>
              </a:solidFill>
            </a:endParaRPr>
          </a:p>
        </p:txBody>
      </p:sp>
      <p:sp>
        <p:nvSpPr>
          <p:cNvPr id="4" name="Title 3"/>
          <p:cNvSpPr>
            <a:spLocks noGrp="1"/>
          </p:cNvSpPr>
          <p:nvPr>
            <p:ph type="title"/>
          </p:nvPr>
        </p:nvSpPr>
        <p:spPr/>
        <p:txBody>
          <a:bodyPr/>
          <a:lstStyle/>
          <a:p>
            <a:r>
              <a:rPr lang="en-US" sz="4000" dirty="0" smtClean="0"/>
              <a:t>Assonance</a:t>
            </a:r>
            <a:endParaRPr lang="en-US" sz="4000" dirty="0"/>
          </a:p>
        </p:txBody>
      </p:sp>
    </p:spTree>
    <p:extLst>
      <p:ext uri="{BB962C8B-B14F-4D97-AF65-F5344CB8AC3E}">
        <p14:creationId xmlns:p14="http://schemas.microsoft.com/office/powerpoint/2010/main" val="476941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13">
      <a:dk1>
        <a:sysClr val="windowText" lastClr="000000"/>
      </a:dk1>
      <a:lt1>
        <a:sysClr val="window" lastClr="FFFFFF"/>
      </a:lt1>
      <a:dk2>
        <a:srgbClr val="534949"/>
      </a:dk2>
      <a:lt2>
        <a:srgbClr val="8DAFB6"/>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351</TotalTime>
  <Words>908</Words>
  <Application>Microsoft Office PowerPoint</Application>
  <PresentationFormat>On-screen Show (4:3)</PresentationFormat>
  <Paragraphs>137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Grid</vt:lpstr>
      <vt:lpstr>Poetic devices</vt:lpstr>
      <vt:lpstr>Verbal Irony</vt:lpstr>
      <vt:lpstr>Example in Poetry</vt:lpstr>
      <vt:lpstr>Situational Irony</vt:lpstr>
      <vt:lpstr>Dramatic Irony</vt:lpstr>
      <vt:lpstr>Alliteration</vt:lpstr>
      <vt:lpstr>Euphony</vt:lpstr>
      <vt:lpstr>Cacophony/Dissonance</vt:lpstr>
      <vt:lpstr>Assonance</vt:lpstr>
      <vt:lpstr>Consonance</vt:lpstr>
      <vt:lpstr>Repetition</vt:lpstr>
      <vt:lpstr>Apostrophe</vt:lpstr>
      <vt:lpstr>Euphemism</vt:lpstr>
      <vt:lpstr>onomatopoeia</vt:lpstr>
      <vt:lpstr>rhetorical 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Poetic devices</dc:title>
  <dc:creator>Kristina Duchscher</dc:creator>
  <cp:lastModifiedBy>Bronwen</cp:lastModifiedBy>
  <cp:revision>29</cp:revision>
  <dcterms:created xsi:type="dcterms:W3CDTF">2013-09-28T22:30:39Z</dcterms:created>
  <dcterms:modified xsi:type="dcterms:W3CDTF">2013-10-29T02:49:08Z</dcterms:modified>
</cp:coreProperties>
</file>