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9" r:id="rId11"/>
    <p:sldId id="267" r:id="rId12"/>
    <p:sldId id="268" r:id="rId13"/>
    <p:sldId id="265"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2F595445-0A22-458D-A159-8D688D92D119}" type="datetimeFigureOut">
              <a:rPr lang="en-US" smtClean="0"/>
              <a:t>10/28/2013</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9664F740-80AC-459B-94DB-A2B18FFB88A4}"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595445-0A22-458D-A159-8D688D92D119}" type="datetimeFigureOut">
              <a:rPr lang="en-US" smtClean="0"/>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64F740-80AC-459B-94DB-A2B18FFB88A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595445-0A22-458D-A159-8D688D92D119}" type="datetimeFigureOut">
              <a:rPr lang="en-US" smtClean="0"/>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9664F740-80AC-459B-94DB-A2B18FFB88A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F595445-0A22-458D-A159-8D688D92D119}" type="datetimeFigureOut">
              <a:rPr lang="en-US" smtClean="0"/>
              <a:t>10/28/2013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64F740-80AC-459B-94DB-A2B18FFB88A4}"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2F595445-0A22-458D-A159-8D688D92D119}" type="datetimeFigureOut">
              <a:rPr lang="en-US" smtClean="0"/>
              <a:t>10/28/2013</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9664F740-80AC-459B-94DB-A2B18FFB88A4}"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F595445-0A22-458D-A159-8D688D92D119}" type="datetimeFigureOut">
              <a:rPr lang="en-US" smtClean="0"/>
              <a:t>10/28/2013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64F740-80AC-459B-94DB-A2B18FFB88A4}"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F595445-0A22-458D-A159-8D688D92D119}" type="datetimeFigureOut">
              <a:rPr lang="en-US" smtClean="0"/>
              <a:t>10/28/2013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64F740-80AC-459B-94DB-A2B18FFB88A4}"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F595445-0A22-458D-A159-8D688D92D119}" type="datetimeFigureOut">
              <a:rPr lang="en-US" smtClean="0"/>
              <a:t>10/28/2013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64F740-80AC-459B-94DB-A2B18FFB88A4}"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2F595445-0A22-458D-A159-8D688D92D119}" type="datetimeFigureOut">
              <a:rPr lang="en-US" smtClean="0"/>
              <a:t>10/28/2013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64F740-80AC-459B-94DB-A2B18FFB88A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595445-0A22-458D-A159-8D688D92D119}" type="datetimeFigureOut">
              <a:rPr lang="en-US" smtClean="0"/>
              <a:t>10/28/2013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9664F740-80AC-459B-94DB-A2B18FFB88A4}"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595445-0A22-458D-A159-8D688D92D119}" type="datetimeFigureOut">
              <a:rPr lang="en-US" smtClean="0"/>
              <a:t>10/28/2013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64F740-80AC-459B-94DB-A2B18FFB88A4}"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2F595445-0A22-458D-A159-8D688D92D119}" type="datetimeFigureOut">
              <a:rPr lang="en-US" smtClean="0"/>
              <a:t>10/28/2013</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9664F740-80AC-459B-94DB-A2B18FFB88A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85000" lnSpcReduction="10000"/>
          </a:bodyPr>
          <a:lstStyle/>
          <a:p>
            <a:r>
              <a:rPr lang="en-US" dirty="0" smtClean="0"/>
              <a:t>Matt </a:t>
            </a:r>
            <a:r>
              <a:rPr lang="en-US" dirty="0" err="1" smtClean="0"/>
              <a:t>Colangelo</a:t>
            </a:r>
            <a:r>
              <a:rPr lang="en-US" dirty="0" smtClean="0"/>
              <a:t>, Megan Hendricks, </a:t>
            </a:r>
            <a:r>
              <a:rPr lang="en-US" dirty="0" err="1" smtClean="0"/>
              <a:t>Drei</a:t>
            </a:r>
            <a:r>
              <a:rPr lang="en-US" dirty="0" smtClean="0"/>
              <a:t> Beauchamp, </a:t>
            </a:r>
            <a:r>
              <a:rPr lang="en-US" dirty="0" err="1" smtClean="0"/>
              <a:t>Bree</a:t>
            </a:r>
            <a:r>
              <a:rPr lang="en-US" dirty="0" smtClean="0"/>
              <a:t> Thompson, and Shelby Nore</a:t>
            </a:r>
            <a:endParaRPr lang="en-US" dirty="0"/>
          </a:p>
        </p:txBody>
      </p:sp>
      <p:sp>
        <p:nvSpPr>
          <p:cNvPr id="2" name="Title 1"/>
          <p:cNvSpPr>
            <a:spLocks noGrp="1"/>
          </p:cNvSpPr>
          <p:nvPr>
            <p:ph type="title"/>
          </p:nvPr>
        </p:nvSpPr>
        <p:spPr/>
        <p:txBody>
          <a:bodyPr/>
          <a:lstStyle/>
          <a:p>
            <a:r>
              <a:rPr lang="en-US" dirty="0" smtClean="0"/>
              <a:t>Group 4 </a:t>
            </a:r>
            <a:endParaRPr lang="en-US" dirty="0"/>
          </a:p>
        </p:txBody>
      </p:sp>
    </p:spTree>
    <p:extLst>
      <p:ext uri="{BB962C8B-B14F-4D97-AF65-F5344CB8AC3E}">
        <p14:creationId xmlns:p14="http://schemas.microsoft.com/office/powerpoint/2010/main" val="35468404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a:bodyPr>
          <a:lstStyle/>
          <a:p>
            <a:r>
              <a:rPr lang="en-US" dirty="0" smtClean="0"/>
              <a:t>Definition: a common meter in poetry consisting of an unrhymed line with five feet or accents, each foot containing an unaccented syllable and an accented syllable</a:t>
            </a:r>
            <a:endParaRPr lang="en-US" dirty="0"/>
          </a:p>
        </p:txBody>
      </p:sp>
      <p:sp>
        <p:nvSpPr>
          <p:cNvPr id="4" name="Content Placeholder 3"/>
          <p:cNvSpPr>
            <a:spLocks noGrp="1"/>
          </p:cNvSpPr>
          <p:nvPr>
            <p:ph sz="half" idx="2"/>
          </p:nvPr>
        </p:nvSpPr>
        <p:spPr/>
        <p:txBody>
          <a:bodyPr>
            <a:normAutofit/>
          </a:bodyPr>
          <a:lstStyle/>
          <a:p>
            <a:r>
              <a:rPr lang="en-US" dirty="0" smtClean="0"/>
              <a:t>Example: Word Document</a:t>
            </a:r>
            <a:endParaRPr lang="en-US" dirty="0"/>
          </a:p>
        </p:txBody>
      </p:sp>
      <p:sp>
        <p:nvSpPr>
          <p:cNvPr id="2" name="Title 1"/>
          <p:cNvSpPr>
            <a:spLocks noGrp="1"/>
          </p:cNvSpPr>
          <p:nvPr>
            <p:ph type="title"/>
          </p:nvPr>
        </p:nvSpPr>
        <p:spPr/>
        <p:txBody>
          <a:bodyPr/>
          <a:lstStyle/>
          <a:p>
            <a:r>
              <a:rPr lang="en-US" dirty="0" smtClean="0"/>
              <a:t>Iambic Pentameter</a:t>
            </a:r>
            <a:endParaRPr lang="en-US" dirty="0"/>
          </a:p>
        </p:txBody>
      </p:sp>
    </p:spTree>
    <p:extLst>
      <p:ext uri="{BB962C8B-B14F-4D97-AF65-F5344CB8AC3E}">
        <p14:creationId xmlns:p14="http://schemas.microsoft.com/office/powerpoint/2010/main" val="2864197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r>
              <a:rPr lang="en-US" dirty="0" smtClean="0"/>
              <a:t>Definition: : Unrhymed verse, especially the unrhymed iambic pentameter most frequently used in English dramatic, epic, and reflective verse.</a:t>
            </a:r>
            <a:endParaRPr lang="en-US" dirty="0"/>
          </a:p>
        </p:txBody>
      </p:sp>
      <p:sp>
        <p:nvSpPr>
          <p:cNvPr id="4" name="Content Placeholder 3"/>
          <p:cNvSpPr>
            <a:spLocks noGrp="1"/>
          </p:cNvSpPr>
          <p:nvPr>
            <p:ph sz="half" idx="2"/>
          </p:nvPr>
        </p:nvSpPr>
        <p:spPr/>
        <p:txBody>
          <a:bodyPr/>
          <a:lstStyle/>
          <a:p>
            <a:r>
              <a:rPr lang="en-US" dirty="0" smtClean="0"/>
              <a:t>Example: Same as example as Iambic Pentameter</a:t>
            </a:r>
          </a:p>
          <a:p>
            <a:pPr marL="0" indent="0">
              <a:buNone/>
            </a:pPr>
            <a:r>
              <a:rPr lang="en-US" dirty="0"/>
              <a:t>	</a:t>
            </a:r>
          </a:p>
        </p:txBody>
      </p:sp>
      <p:sp>
        <p:nvSpPr>
          <p:cNvPr id="2" name="Title 1"/>
          <p:cNvSpPr>
            <a:spLocks noGrp="1"/>
          </p:cNvSpPr>
          <p:nvPr>
            <p:ph type="title"/>
          </p:nvPr>
        </p:nvSpPr>
        <p:spPr/>
        <p:txBody>
          <a:bodyPr/>
          <a:lstStyle/>
          <a:p>
            <a:r>
              <a:rPr lang="en-US" dirty="0" smtClean="0"/>
              <a:t>Blank Verse</a:t>
            </a:r>
            <a:endParaRPr lang="en-US" dirty="0"/>
          </a:p>
        </p:txBody>
      </p:sp>
    </p:spTree>
    <p:extLst>
      <p:ext uri="{BB962C8B-B14F-4D97-AF65-F5344CB8AC3E}">
        <p14:creationId xmlns:p14="http://schemas.microsoft.com/office/powerpoint/2010/main" val="36079055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a:bodyPr>
          <a:lstStyle/>
          <a:p>
            <a:r>
              <a:rPr lang="en-US" dirty="0" smtClean="0"/>
              <a:t>Definition: Iambic is defined as poetic verse that is made up of iambs, which are metrical "feet" with two syllables. In certain types of iambic poetry, each line consists of one or more iambs.</a:t>
            </a:r>
            <a:endParaRPr lang="en-US" dirty="0"/>
          </a:p>
        </p:txBody>
      </p:sp>
      <p:sp>
        <p:nvSpPr>
          <p:cNvPr id="4" name="Content Placeholder 3"/>
          <p:cNvSpPr>
            <a:spLocks noGrp="1"/>
          </p:cNvSpPr>
          <p:nvPr>
            <p:ph sz="half" idx="2"/>
          </p:nvPr>
        </p:nvSpPr>
        <p:spPr/>
        <p:txBody>
          <a:bodyPr>
            <a:normAutofit/>
          </a:bodyPr>
          <a:lstStyle/>
          <a:p>
            <a:r>
              <a:rPr lang="en-US" dirty="0" smtClean="0"/>
              <a:t>Example: Same example as Iambic Pentameter</a:t>
            </a:r>
            <a:endParaRPr lang="en-US" dirty="0"/>
          </a:p>
        </p:txBody>
      </p:sp>
      <p:sp>
        <p:nvSpPr>
          <p:cNvPr id="2" name="Title 1"/>
          <p:cNvSpPr>
            <a:spLocks noGrp="1"/>
          </p:cNvSpPr>
          <p:nvPr>
            <p:ph type="title"/>
          </p:nvPr>
        </p:nvSpPr>
        <p:spPr/>
        <p:txBody>
          <a:bodyPr/>
          <a:lstStyle/>
          <a:p>
            <a:r>
              <a:rPr lang="en-US" dirty="0" smtClean="0"/>
              <a:t>Iambic</a:t>
            </a:r>
            <a:endParaRPr lang="en-US" dirty="0"/>
          </a:p>
        </p:txBody>
      </p:sp>
    </p:spTree>
    <p:extLst>
      <p:ext uri="{BB962C8B-B14F-4D97-AF65-F5344CB8AC3E}">
        <p14:creationId xmlns:p14="http://schemas.microsoft.com/office/powerpoint/2010/main" val="14138434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85000" lnSpcReduction="20000"/>
          </a:bodyPr>
          <a:lstStyle/>
          <a:p>
            <a:r>
              <a:rPr lang="en-US" dirty="0" smtClean="0"/>
              <a:t>Definition: A poem or stanza containing six lines.</a:t>
            </a:r>
            <a:endParaRPr lang="en-US" dirty="0"/>
          </a:p>
        </p:txBody>
      </p:sp>
      <p:sp>
        <p:nvSpPr>
          <p:cNvPr id="4" name="Content Placeholder 3"/>
          <p:cNvSpPr>
            <a:spLocks noGrp="1"/>
          </p:cNvSpPr>
          <p:nvPr>
            <p:ph sz="half" idx="2"/>
          </p:nvPr>
        </p:nvSpPr>
        <p:spPr/>
        <p:txBody>
          <a:bodyPr>
            <a:normAutofit fontScale="85000" lnSpcReduction="20000"/>
          </a:bodyPr>
          <a:lstStyle/>
          <a:p>
            <a:r>
              <a:rPr lang="en-US" dirty="0" smtClean="0"/>
              <a:t>Example:</a:t>
            </a:r>
            <a:endParaRPr lang="en-US" dirty="0"/>
          </a:p>
          <a:p>
            <a:pPr marL="0" indent="0">
              <a:buNone/>
            </a:pPr>
            <a:r>
              <a:rPr lang="en-US" dirty="0" smtClean="0"/>
              <a:t>	It was many and many a year ago,</a:t>
            </a:r>
          </a:p>
          <a:p>
            <a:pPr marL="0" indent="0">
              <a:buNone/>
            </a:pPr>
            <a:r>
              <a:rPr lang="en-US" dirty="0" smtClean="0"/>
              <a:t>In a kingdom by the sea,</a:t>
            </a:r>
          </a:p>
          <a:p>
            <a:pPr marL="0" indent="0">
              <a:buNone/>
            </a:pPr>
            <a:r>
              <a:rPr lang="en-US" dirty="0" smtClean="0"/>
              <a:t>That a maiden there lived whom you may know</a:t>
            </a:r>
          </a:p>
          <a:p>
            <a:pPr marL="0" indent="0">
              <a:buNone/>
            </a:pPr>
            <a:r>
              <a:rPr lang="en-US" dirty="0" smtClean="0"/>
              <a:t>By the name of ANNABEL LEE;</a:t>
            </a:r>
          </a:p>
          <a:p>
            <a:pPr marL="0" indent="0">
              <a:buNone/>
            </a:pPr>
            <a:r>
              <a:rPr lang="en-US" dirty="0" smtClean="0"/>
              <a:t>And this maiden she lived with no other thought</a:t>
            </a:r>
          </a:p>
          <a:p>
            <a:pPr marL="0" indent="0">
              <a:buNone/>
            </a:pPr>
            <a:r>
              <a:rPr lang="en-US" dirty="0" smtClean="0"/>
              <a:t>Than to love and be loved by me</a:t>
            </a:r>
          </a:p>
          <a:p>
            <a:pPr marL="0" indent="0">
              <a:buNone/>
            </a:pPr>
            <a:r>
              <a:rPr lang="en-US" dirty="0" smtClean="0"/>
              <a:t>-Edgar Allan Poe</a:t>
            </a:r>
          </a:p>
        </p:txBody>
      </p:sp>
      <p:sp>
        <p:nvSpPr>
          <p:cNvPr id="2" name="Title 1"/>
          <p:cNvSpPr>
            <a:spLocks noGrp="1"/>
          </p:cNvSpPr>
          <p:nvPr>
            <p:ph type="title"/>
          </p:nvPr>
        </p:nvSpPr>
        <p:spPr/>
        <p:txBody>
          <a:bodyPr/>
          <a:lstStyle/>
          <a:p>
            <a:r>
              <a:rPr lang="en-US" dirty="0" smtClean="0"/>
              <a:t>Sestet</a:t>
            </a:r>
            <a:endParaRPr lang="en-US" dirty="0"/>
          </a:p>
        </p:txBody>
      </p:sp>
    </p:spTree>
    <p:extLst>
      <p:ext uri="{BB962C8B-B14F-4D97-AF65-F5344CB8AC3E}">
        <p14:creationId xmlns:p14="http://schemas.microsoft.com/office/powerpoint/2010/main" val="33312621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55000" lnSpcReduction="20000"/>
          </a:bodyPr>
          <a:lstStyle/>
          <a:p>
            <a:r>
              <a:rPr lang="en-US" dirty="0" smtClean="0"/>
              <a:t>Definition: A poem or stanza containing eight lines.</a:t>
            </a:r>
            <a:endParaRPr lang="en-US" dirty="0"/>
          </a:p>
        </p:txBody>
      </p:sp>
      <p:sp>
        <p:nvSpPr>
          <p:cNvPr id="4" name="Content Placeholder 3"/>
          <p:cNvSpPr>
            <a:spLocks noGrp="1"/>
          </p:cNvSpPr>
          <p:nvPr>
            <p:ph sz="half" idx="2"/>
          </p:nvPr>
        </p:nvSpPr>
        <p:spPr/>
        <p:txBody>
          <a:bodyPr>
            <a:normAutofit fontScale="55000" lnSpcReduction="20000"/>
          </a:bodyPr>
          <a:lstStyle/>
          <a:p>
            <a:r>
              <a:rPr lang="en-US" dirty="0" smtClean="0"/>
              <a:t>Example: </a:t>
            </a:r>
          </a:p>
          <a:p>
            <a:pPr marL="0" indent="0">
              <a:buNone/>
            </a:pPr>
            <a:r>
              <a:rPr lang="en-US" dirty="0"/>
              <a:t>	</a:t>
            </a:r>
            <a:r>
              <a:rPr lang="en-US" dirty="0" smtClean="0"/>
              <a:t>Resembles Life what once was held of Light,</a:t>
            </a:r>
          </a:p>
          <a:p>
            <a:pPr marL="0" indent="0">
              <a:buNone/>
            </a:pPr>
            <a:r>
              <a:rPr lang="en-US" dirty="0" smtClean="0"/>
              <a:t> Too ample in itself for human sight?</a:t>
            </a:r>
          </a:p>
          <a:p>
            <a:pPr marL="0" indent="0">
              <a:buNone/>
            </a:pPr>
            <a:r>
              <a:rPr lang="en-US" dirty="0" smtClean="0"/>
              <a:t> An absolute Self, an element ungrounded</a:t>
            </a:r>
          </a:p>
          <a:p>
            <a:pPr marL="0" indent="0">
              <a:buNone/>
            </a:pPr>
            <a:r>
              <a:rPr lang="en-US" dirty="0" smtClean="0"/>
              <a:t> All, that we see, all </a:t>
            </a:r>
            <a:r>
              <a:rPr lang="en-US" dirty="0" err="1" smtClean="0"/>
              <a:t>colours</a:t>
            </a:r>
            <a:r>
              <a:rPr lang="en-US" dirty="0" smtClean="0"/>
              <a:t> of all shade</a:t>
            </a:r>
          </a:p>
          <a:p>
            <a:pPr marL="0" indent="0">
              <a:buNone/>
            </a:pPr>
            <a:r>
              <a:rPr lang="en-US" dirty="0" smtClean="0"/>
              <a:t>    By encroach of darkness made?</a:t>
            </a:r>
          </a:p>
          <a:p>
            <a:pPr marL="0" indent="0">
              <a:buNone/>
            </a:pPr>
            <a:r>
              <a:rPr lang="en-US" dirty="0" smtClean="0"/>
              <a:t> Is very life by consciousness unbounded?</a:t>
            </a:r>
          </a:p>
          <a:p>
            <a:pPr marL="0" indent="0">
              <a:buNone/>
            </a:pPr>
            <a:r>
              <a:rPr lang="en-US" dirty="0" smtClean="0"/>
              <a:t> And all the thoughts, pains, joys of mortal breath,</a:t>
            </a:r>
          </a:p>
          <a:p>
            <a:pPr marL="0" indent="0">
              <a:buNone/>
            </a:pPr>
            <a:r>
              <a:rPr lang="en-US" dirty="0" smtClean="0"/>
              <a:t> A war-embrace of wrestling Life and Death?</a:t>
            </a:r>
          </a:p>
          <a:p>
            <a:pPr marL="0" indent="0">
              <a:buNone/>
            </a:pPr>
            <a:r>
              <a:rPr lang="en-US" dirty="0" smtClean="0"/>
              <a:t>-Samuel Taylor Coleridge</a:t>
            </a:r>
            <a:endParaRPr lang="en-US" dirty="0"/>
          </a:p>
        </p:txBody>
      </p:sp>
      <p:sp>
        <p:nvSpPr>
          <p:cNvPr id="2" name="Title 1"/>
          <p:cNvSpPr>
            <a:spLocks noGrp="1"/>
          </p:cNvSpPr>
          <p:nvPr>
            <p:ph type="title"/>
          </p:nvPr>
        </p:nvSpPr>
        <p:spPr/>
        <p:txBody>
          <a:bodyPr/>
          <a:lstStyle/>
          <a:p>
            <a:r>
              <a:rPr lang="en-US" dirty="0" smtClean="0"/>
              <a:t>Octave </a:t>
            </a:r>
            <a:endParaRPr lang="en-US" dirty="0"/>
          </a:p>
        </p:txBody>
      </p:sp>
    </p:spTree>
    <p:extLst>
      <p:ext uri="{BB962C8B-B14F-4D97-AF65-F5344CB8AC3E}">
        <p14:creationId xmlns:p14="http://schemas.microsoft.com/office/powerpoint/2010/main" val="1815079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62500" lnSpcReduction="20000"/>
          </a:bodyPr>
          <a:lstStyle/>
          <a:p>
            <a:r>
              <a:rPr lang="en-US" dirty="0" smtClean="0"/>
              <a:t>Definition: Intended to teach, particularly in having moral instruction as an ulterior motive.</a:t>
            </a:r>
          </a:p>
          <a:p>
            <a:pPr marL="0" indent="0">
              <a:buNone/>
            </a:pPr>
            <a:endParaRPr lang="en-US" dirty="0"/>
          </a:p>
        </p:txBody>
      </p:sp>
      <p:sp>
        <p:nvSpPr>
          <p:cNvPr id="4" name="Content Placeholder 3"/>
          <p:cNvSpPr>
            <a:spLocks noGrp="1"/>
          </p:cNvSpPr>
          <p:nvPr>
            <p:ph sz="half" idx="2"/>
          </p:nvPr>
        </p:nvSpPr>
        <p:spPr/>
        <p:txBody>
          <a:bodyPr>
            <a:normAutofit fontScale="62500" lnSpcReduction="20000"/>
          </a:bodyPr>
          <a:lstStyle/>
          <a:p>
            <a:r>
              <a:rPr lang="en-US" dirty="0" smtClean="0"/>
              <a:t>Example: To get to Heaven And stay with Christ Follow this recipe And his face you will see Love Love your neighbor Love everyman Spread the love as much as you can Pray Talk to the Lord Show Him you care With Him your feelings and worries share Follow Follow his teachings Follow his way Wherever he goes, follow you may Lead Lead the ones who don't see Lead the ones that don't feel the love Lead them to the Lord above</a:t>
            </a:r>
          </a:p>
          <a:p>
            <a:endParaRPr lang="en-US" dirty="0" smtClean="0"/>
          </a:p>
          <a:p>
            <a:r>
              <a:rPr lang="en-US" dirty="0" smtClean="0"/>
              <a:t>“Recipe For Heavenly Destination”</a:t>
            </a:r>
          </a:p>
          <a:p>
            <a:endParaRPr lang="en-US" dirty="0"/>
          </a:p>
        </p:txBody>
      </p:sp>
      <p:sp>
        <p:nvSpPr>
          <p:cNvPr id="2" name="Title 1"/>
          <p:cNvSpPr>
            <a:spLocks noGrp="1"/>
          </p:cNvSpPr>
          <p:nvPr>
            <p:ph type="title"/>
          </p:nvPr>
        </p:nvSpPr>
        <p:spPr/>
        <p:txBody>
          <a:bodyPr/>
          <a:lstStyle/>
          <a:p>
            <a:r>
              <a:rPr lang="en-US" dirty="0" smtClean="0"/>
              <a:t>Didactic</a:t>
            </a:r>
            <a:endParaRPr lang="en-US" dirty="0"/>
          </a:p>
        </p:txBody>
      </p:sp>
    </p:spTree>
    <p:extLst>
      <p:ext uri="{BB962C8B-B14F-4D97-AF65-F5344CB8AC3E}">
        <p14:creationId xmlns:p14="http://schemas.microsoft.com/office/powerpoint/2010/main" val="42408415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77500" lnSpcReduction="20000"/>
          </a:bodyPr>
          <a:lstStyle/>
          <a:p>
            <a:r>
              <a:rPr lang="en-US" dirty="0" smtClean="0"/>
              <a:t>Definition: Identity in sound of some part, especially the end, of words or lines of verse. </a:t>
            </a:r>
          </a:p>
          <a:p>
            <a:endParaRPr lang="en-US" dirty="0"/>
          </a:p>
        </p:txBody>
      </p:sp>
      <p:sp>
        <p:nvSpPr>
          <p:cNvPr id="4" name="Content Placeholder 3"/>
          <p:cNvSpPr>
            <a:spLocks noGrp="1"/>
          </p:cNvSpPr>
          <p:nvPr>
            <p:ph sz="half" idx="2"/>
          </p:nvPr>
        </p:nvSpPr>
        <p:spPr/>
        <p:txBody>
          <a:bodyPr>
            <a:normAutofit fontScale="77500" lnSpcReduction="20000"/>
          </a:bodyPr>
          <a:lstStyle/>
          <a:p>
            <a:r>
              <a:rPr lang="en-US" dirty="0" smtClean="0"/>
              <a:t>Example: It was purchased just for you,</a:t>
            </a:r>
            <a:br>
              <a:rPr lang="en-US" dirty="0" smtClean="0"/>
            </a:br>
            <a:r>
              <a:rPr lang="en-US" dirty="0" smtClean="0"/>
              <a:t>when you're happy or you're blue,</a:t>
            </a:r>
            <a:br>
              <a:rPr lang="en-US" dirty="0" smtClean="0"/>
            </a:br>
            <a:r>
              <a:rPr lang="en-US" dirty="0" smtClean="0"/>
              <a:t>you can wear it on your head,</a:t>
            </a:r>
            <a:br>
              <a:rPr lang="en-US" dirty="0" smtClean="0"/>
            </a:br>
            <a:r>
              <a:rPr lang="en-US" dirty="0" smtClean="0"/>
              <a:t>'round the house or in your bed,</a:t>
            </a:r>
            <a:br>
              <a:rPr lang="en-US" dirty="0" smtClean="0"/>
            </a:br>
            <a:r>
              <a:rPr lang="en-US" dirty="0" smtClean="0"/>
              <a:t>you can wear it in the dark,</a:t>
            </a:r>
            <a:br>
              <a:rPr lang="en-US" dirty="0" smtClean="0"/>
            </a:br>
            <a:r>
              <a:rPr lang="en-US" dirty="0" smtClean="0"/>
              <a:t>while you're strolling in the park. </a:t>
            </a:r>
            <a:br>
              <a:rPr lang="en-US" dirty="0" smtClean="0"/>
            </a:br>
            <a:endParaRPr lang="en-US" dirty="0" smtClean="0"/>
          </a:p>
          <a:p>
            <a:r>
              <a:rPr lang="en-US" dirty="0" smtClean="0"/>
              <a:t>Sam French’s “Happy Trails To Cancer Shirt”</a:t>
            </a:r>
            <a:endParaRPr lang="en-US" dirty="0"/>
          </a:p>
        </p:txBody>
      </p:sp>
      <p:sp>
        <p:nvSpPr>
          <p:cNvPr id="2" name="Title 1"/>
          <p:cNvSpPr>
            <a:spLocks noGrp="1"/>
          </p:cNvSpPr>
          <p:nvPr>
            <p:ph type="title"/>
          </p:nvPr>
        </p:nvSpPr>
        <p:spPr/>
        <p:txBody>
          <a:bodyPr/>
          <a:lstStyle/>
          <a:p>
            <a:r>
              <a:rPr lang="en-US" dirty="0" smtClean="0"/>
              <a:t>Rhyme </a:t>
            </a:r>
            <a:endParaRPr lang="en-US" dirty="0"/>
          </a:p>
        </p:txBody>
      </p:sp>
    </p:spTree>
    <p:extLst>
      <p:ext uri="{BB962C8B-B14F-4D97-AF65-F5344CB8AC3E}">
        <p14:creationId xmlns:p14="http://schemas.microsoft.com/office/powerpoint/2010/main" val="25890778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55000" lnSpcReduction="20000"/>
          </a:bodyPr>
          <a:lstStyle/>
          <a:p>
            <a:r>
              <a:rPr lang="en-US" dirty="0" smtClean="0"/>
              <a:t>Definition: An "end rhyme" is any rhyme at the end of a line rather than in the middle of the line. </a:t>
            </a:r>
            <a:endParaRPr lang="en-US" dirty="0"/>
          </a:p>
        </p:txBody>
      </p:sp>
      <p:sp>
        <p:nvSpPr>
          <p:cNvPr id="4" name="Content Placeholder 3"/>
          <p:cNvSpPr>
            <a:spLocks noGrp="1"/>
          </p:cNvSpPr>
          <p:nvPr>
            <p:ph sz="half" idx="2"/>
          </p:nvPr>
        </p:nvSpPr>
        <p:spPr/>
        <p:txBody>
          <a:bodyPr>
            <a:normAutofit fontScale="55000" lnSpcReduction="20000"/>
          </a:bodyPr>
          <a:lstStyle/>
          <a:p>
            <a:r>
              <a:rPr lang="en-US" dirty="0" smtClean="0"/>
              <a:t>Example: Whose woods these are I think I know. </a:t>
            </a:r>
            <a:br>
              <a:rPr lang="en-US" dirty="0" smtClean="0"/>
            </a:br>
            <a:r>
              <a:rPr lang="en-US" dirty="0" smtClean="0"/>
              <a:t>His house is in the village though; </a:t>
            </a:r>
            <a:br>
              <a:rPr lang="en-US" dirty="0" smtClean="0"/>
            </a:br>
            <a:r>
              <a:rPr lang="en-US" dirty="0" smtClean="0"/>
              <a:t>He will not see me stopping here </a:t>
            </a:r>
            <a:br>
              <a:rPr lang="en-US" dirty="0" smtClean="0"/>
            </a:br>
            <a:r>
              <a:rPr lang="en-US" dirty="0" smtClean="0"/>
              <a:t>To watch his woods fill up with snow. </a:t>
            </a:r>
            <a:br>
              <a:rPr lang="en-US" dirty="0" smtClean="0"/>
            </a:br>
            <a:r>
              <a:rPr lang="en-US" dirty="0" smtClean="0"/>
              <a:t>My little horse must think it queer </a:t>
            </a:r>
            <a:br>
              <a:rPr lang="en-US" dirty="0" smtClean="0"/>
            </a:br>
            <a:r>
              <a:rPr lang="en-US" dirty="0" smtClean="0"/>
              <a:t>To stop without a farmhouse near </a:t>
            </a:r>
            <a:br>
              <a:rPr lang="en-US" dirty="0" smtClean="0"/>
            </a:br>
            <a:r>
              <a:rPr lang="en-US" dirty="0" smtClean="0"/>
              <a:t>Between the woods and frozen lake </a:t>
            </a:r>
            <a:br>
              <a:rPr lang="en-US" dirty="0" smtClean="0"/>
            </a:br>
            <a:r>
              <a:rPr lang="en-US" dirty="0" smtClean="0"/>
              <a:t>The darkest evening of the year. </a:t>
            </a:r>
            <a:br>
              <a:rPr lang="en-US" dirty="0" smtClean="0"/>
            </a:br>
            <a:r>
              <a:rPr lang="en-US" dirty="0" smtClean="0"/>
              <a:t>He gives his harness bells a shake </a:t>
            </a:r>
            <a:br>
              <a:rPr lang="en-US" dirty="0" smtClean="0"/>
            </a:br>
            <a:r>
              <a:rPr lang="en-US" dirty="0" smtClean="0"/>
              <a:t>To ask if there is some mistake. </a:t>
            </a:r>
            <a:br>
              <a:rPr lang="en-US" dirty="0" smtClean="0"/>
            </a:br>
            <a:r>
              <a:rPr lang="en-US" dirty="0" smtClean="0"/>
              <a:t>The only other sound's the sweep </a:t>
            </a:r>
            <a:br>
              <a:rPr lang="en-US" dirty="0" smtClean="0"/>
            </a:br>
            <a:r>
              <a:rPr lang="en-US" dirty="0" smtClean="0"/>
              <a:t>Of easy wind and downy flake. </a:t>
            </a:r>
            <a:br>
              <a:rPr lang="en-US" dirty="0" smtClean="0"/>
            </a:br>
            <a:r>
              <a:rPr lang="en-US" dirty="0" smtClean="0"/>
              <a:t>The woods are lovely, dark and deep. </a:t>
            </a:r>
            <a:br>
              <a:rPr lang="en-US" dirty="0" smtClean="0"/>
            </a:br>
            <a:r>
              <a:rPr lang="en-US" dirty="0" smtClean="0"/>
              <a:t>But I have promises to keep, </a:t>
            </a:r>
            <a:br>
              <a:rPr lang="en-US" dirty="0" smtClean="0"/>
            </a:br>
            <a:r>
              <a:rPr lang="en-US" dirty="0" smtClean="0"/>
              <a:t>And miles to go before I sleep, </a:t>
            </a:r>
            <a:br>
              <a:rPr lang="en-US" dirty="0" smtClean="0"/>
            </a:br>
            <a:r>
              <a:rPr lang="en-US" dirty="0" smtClean="0"/>
              <a:t>And miles to go before I sleep. </a:t>
            </a:r>
          </a:p>
          <a:p>
            <a:r>
              <a:rPr lang="en-US" dirty="0" smtClean="0"/>
              <a:t>Robert Frost's "Stopping By Woods On a Snowy Evening"</a:t>
            </a:r>
          </a:p>
          <a:p>
            <a:endParaRPr lang="en-US" dirty="0"/>
          </a:p>
        </p:txBody>
      </p:sp>
      <p:sp>
        <p:nvSpPr>
          <p:cNvPr id="2" name="Title 1"/>
          <p:cNvSpPr>
            <a:spLocks noGrp="1"/>
          </p:cNvSpPr>
          <p:nvPr>
            <p:ph type="title"/>
          </p:nvPr>
        </p:nvSpPr>
        <p:spPr/>
        <p:txBody>
          <a:bodyPr/>
          <a:lstStyle/>
          <a:p>
            <a:r>
              <a:rPr lang="en-US" dirty="0" smtClean="0"/>
              <a:t>End Rhyme</a:t>
            </a:r>
            <a:endParaRPr lang="en-US" dirty="0"/>
          </a:p>
        </p:txBody>
      </p:sp>
    </p:spTree>
    <p:extLst>
      <p:ext uri="{BB962C8B-B14F-4D97-AF65-F5344CB8AC3E}">
        <p14:creationId xmlns:p14="http://schemas.microsoft.com/office/powerpoint/2010/main" val="6694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92500" lnSpcReduction="20000"/>
          </a:bodyPr>
          <a:lstStyle/>
          <a:p>
            <a:r>
              <a:rPr lang="en-US" dirty="0" smtClean="0"/>
              <a:t>Definition: Rhyme in which either the vowels or the consonants of stressed syllables are identical, as in eyes, light; years, yours. </a:t>
            </a:r>
          </a:p>
          <a:p>
            <a:endParaRPr lang="en-US" dirty="0"/>
          </a:p>
        </p:txBody>
      </p:sp>
      <p:sp>
        <p:nvSpPr>
          <p:cNvPr id="4" name="Content Placeholder 3"/>
          <p:cNvSpPr>
            <a:spLocks noGrp="1"/>
          </p:cNvSpPr>
          <p:nvPr>
            <p:ph sz="half" idx="2"/>
          </p:nvPr>
        </p:nvSpPr>
        <p:spPr/>
        <p:txBody>
          <a:bodyPr>
            <a:normAutofit fontScale="92500" lnSpcReduction="20000"/>
          </a:bodyPr>
          <a:lstStyle/>
          <a:p>
            <a:r>
              <a:rPr lang="en-US" dirty="0" smtClean="0"/>
              <a:t>Example: </a:t>
            </a:r>
          </a:p>
          <a:p>
            <a:r>
              <a:rPr lang="en-US" dirty="0" smtClean="0"/>
              <a:t>It's always nice to be around </a:t>
            </a:r>
            <a:r>
              <a:rPr lang="en-US" dirty="0" err="1" smtClean="0"/>
              <a:t>fam</a:t>
            </a:r>
            <a:r>
              <a:rPr lang="en-US" dirty="0" smtClean="0"/>
              <a:t>(ILY)</a:t>
            </a:r>
          </a:p>
          <a:p>
            <a:r>
              <a:rPr lang="en-US" dirty="0" smtClean="0"/>
              <a:t>Jokes, laughs, and small talk comes </a:t>
            </a:r>
            <a:r>
              <a:rPr lang="en-US" dirty="0" err="1" smtClean="0"/>
              <a:t>eas</a:t>
            </a:r>
            <a:r>
              <a:rPr lang="en-US" dirty="0" smtClean="0"/>
              <a:t>(ILY)</a:t>
            </a:r>
          </a:p>
          <a:p>
            <a:r>
              <a:rPr lang="en-US" dirty="0" smtClean="0"/>
              <a:t>Candles lit, I'm listening to </a:t>
            </a:r>
            <a:r>
              <a:rPr lang="en-US" dirty="0" err="1" smtClean="0"/>
              <a:t>mus</a:t>
            </a:r>
            <a:r>
              <a:rPr lang="en-US" dirty="0" smtClean="0"/>
              <a:t>(IC)</a:t>
            </a:r>
          </a:p>
          <a:p>
            <a:r>
              <a:rPr lang="en-US" dirty="0" smtClean="0"/>
              <a:t>I'll be sitting here listening until what's left of the candle is just the w(ICK) </a:t>
            </a:r>
          </a:p>
          <a:p>
            <a:endParaRPr lang="en-US" dirty="0"/>
          </a:p>
        </p:txBody>
      </p:sp>
      <p:sp>
        <p:nvSpPr>
          <p:cNvPr id="2" name="Title 1"/>
          <p:cNvSpPr>
            <a:spLocks noGrp="1"/>
          </p:cNvSpPr>
          <p:nvPr>
            <p:ph type="title"/>
          </p:nvPr>
        </p:nvSpPr>
        <p:spPr/>
        <p:txBody>
          <a:bodyPr/>
          <a:lstStyle/>
          <a:p>
            <a:r>
              <a:rPr lang="en-US" dirty="0" smtClean="0"/>
              <a:t>Slant Rhyme</a:t>
            </a:r>
            <a:endParaRPr lang="en-US" dirty="0"/>
          </a:p>
        </p:txBody>
      </p:sp>
    </p:spTree>
    <p:extLst>
      <p:ext uri="{BB962C8B-B14F-4D97-AF65-F5344CB8AC3E}">
        <p14:creationId xmlns:p14="http://schemas.microsoft.com/office/powerpoint/2010/main" val="34861602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77500" lnSpcReduction="20000"/>
          </a:bodyPr>
          <a:lstStyle/>
          <a:p>
            <a:r>
              <a:rPr lang="en-US" dirty="0" smtClean="0"/>
              <a:t>Definition: A rhyme created by two or more words in the same line of verse. </a:t>
            </a:r>
          </a:p>
          <a:p>
            <a:endParaRPr lang="en-US" dirty="0"/>
          </a:p>
        </p:txBody>
      </p:sp>
      <p:sp>
        <p:nvSpPr>
          <p:cNvPr id="4" name="Content Placeholder 3"/>
          <p:cNvSpPr>
            <a:spLocks noGrp="1"/>
          </p:cNvSpPr>
          <p:nvPr>
            <p:ph sz="half" idx="2"/>
          </p:nvPr>
        </p:nvSpPr>
        <p:spPr/>
        <p:txBody>
          <a:bodyPr>
            <a:normAutofit fontScale="77500" lnSpcReduction="20000"/>
          </a:bodyPr>
          <a:lstStyle/>
          <a:p>
            <a:r>
              <a:rPr lang="en-US" dirty="0" smtClean="0"/>
              <a:t>Example: Now, Jenny and me were engaged, you see</a:t>
            </a:r>
            <a:br>
              <a:rPr lang="en-US" dirty="0" smtClean="0"/>
            </a:br>
            <a:r>
              <a:rPr lang="en-US" dirty="0" smtClean="0"/>
              <a:t>On the eve of a fancy ball</a:t>
            </a:r>
            <a:br>
              <a:rPr lang="en-US" dirty="0" smtClean="0"/>
            </a:br>
            <a:r>
              <a:rPr lang="en-US" dirty="0" smtClean="0"/>
              <a:t>So a kiss or two is nothing to you</a:t>
            </a:r>
            <a:br>
              <a:rPr lang="en-US" dirty="0" smtClean="0"/>
            </a:br>
            <a:r>
              <a:rPr lang="en-US" dirty="0" smtClean="0"/>
              <a:t>Or anyone else at all.</a:t>
            </a:r>
            <a:br>
              <a:rPr lang="en-US" dirty="0" smtClean="0"/>
            </a:br>
            <a:r>
              <a:rPr lang="en-US" dirty="0" smtClean="0"/>
              <a:t/>
            </a:r>
            <a:br>
              <a:rPr lang="en-US" dirty="0" smtClean="0"/>
            </a:br>
            <a:r>
              <a:rPr lang="en-US" dirty="0" smtClean="0"/>
              <a:t>Now we had arranged, through notes exchanged</a:t>
            </a:r>
            <a:br>
              <a:rPr lang="en-US" dirty="0" smtClean="0"/>
            </a:br>
            <a:r>
              <a:rPr lang="en-US" dirty="0" smtClean="0"/>
              <a:t>Early that afternoon</a:t>
            </a:r>
            <a:br>
              <a:rPr lang="en-US" dirty="0" smtClean="0"/>
            </a:br>
            <a:r>
              <a:rPr lang="en-US" dirty="0" smtClean="0"/>
              <a:t>At number four to dance no more,</a:t>
            </a:r>
            <a:br>
              <a:rPr lang="en-US" dirty="0" smtClean="0"/>
            </a:br>
            <a:r>
              <a:rPr lang="en-US" dirty="0" smtClean="0"/>
              <a:t>But to sit in the dusk, and spoon.</a:t>
            </a:r>
            <a:br>
              <a:rPr lang="en-US" dirty="0" smtClean="0"/>
            </a:br>
            <a:endParaRPr lang="en-US" dirty="0" smtClean="0"/>
          </a:p>
          <a:p>
            <a:endParaRPr lang="en-US" dirty="0"/>
          </a:p>
        </p:txBody>
      </p:sp>
      <p:sp>
        <p:nvSpPr>
          <p:cNvPr id="2" name="Title 1"/>
          <p:cNvSpPr>
            <a:spLocks noGrp="1"/>
          </p:cNvSpPr>
          <p:nvPr>
            <p:ph type="title"/>
          </p:nvPr>
        </p:nvSpPr>
        <p:spPr/>
        <p:txBody>
          <a:bodyPr/>
          <a:lstStyle/>
          <a:p>
            <a:r>
              <a:rPr lang="en-US" dirty="0" smtClean="0"/>
              <a:t>Internal Rhyme </a:t>
            </a:r>
            <a:endParaRPr lang="en-US" dirty="0"/>
          </a:p>
        </p:txBody>
      </p:sp>
    </p:spTree>
    <p:extLst>
      <p:ext uri="{BB962C8B-B14F-4D97-AF65-F5344CB8AC3E}">
        <p14:creationId xmlns:p14="http://schemas.microsoft.com/office/powerpoint/2010/main" val="27428319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40000" lnSpcReduction="20000"/>
          </a:bodyPr>
          <a:lstStyle/>
          <a:p>
            <a:r>
              <a:rPr lang="en-US" sz="3200" dirty="0" smtClean="0"/>
              <a:t>Definition: the pattern of rhyme between lines of a poem or song, usually labeled with letters referring to the pattern, such as -- ABAB, ABBA, ABCB, AABB, ABAC</a:t>
            </a:r>
            <a:endParaRPr lang="en-US" sz="3200" dirty="0"/>
          </a:p>
        </p:txBody>
      </p:sp>
      <p:sp>
        <p:nvSpPr>
          <p:cNvPr id="4" name="Content Placeholder 3"/>
          <p:cNvSpPr>
            <a:spLocks noGrp="1"/>
          </p:cNvSpPr>
          <p:nvPr>
            <p:ph sz="half" idx="2"/>
          </p:nvPr>
        </p:nvSpPr>
        <p:spPr/>
        <p:txBody>
          <a:bodyPr>
            <a:normAutofit fontScale="40000" lnSpcReduction="20000"/>
          </a:bodyPr>
          <a:lstStyle/>
          <a:p>
            <a:r>
              <a:rPr lang="en-US" dirty="0" smtClean="0"/>
              <a:t>Example: </a:t>
            </a:r>
          </a:p>
          <a:p>
            <a:pPr marL="45720" indent="0">
              <a:buNone/>
            </a:pPr>
            <a:r>
              <a:rPr lang="en-US" dirty="0" smtClean="0"/>
              <a:t>Always great fun at an intersection</a:t>
            </a:r>
          </a:p>
          <a:p>
            <a:pPr marL="45720" indent="0">
              <a:buNone/>
            </a:pPr>
            <a:r>
              <a:rPr lang="en-US" dirty="0" smtClean="0"/>
              <a:t>With only a four way stop</a:t>
            </a:r>
          </a:p>
          <a:p>
            <a:pPr marL="45720" indent="0">
              <a:buNone/>
            </a:pPr>
            <a:r>
              <a:rPr lang="en-US" dirty="0" smtClean="0"/>
              <a:t>You start, he starts, it's him no it's me</a:t>
            </a:r>
          </a:p>
          <a:p>
            <a:pPr marL="45720" indent="0">
              <a:buNone/>
            </a:pPr>
            <a:r>
              <a:rPr lang="en-US" dirty="0" smtClean="0"/>
              <a:t> Nose to nose, where's a cop</a:t>
            </a:r>
          </a:p>
          <a:p>
            <a:pPr marL="45720" indent="0">
              <a:buNone/>
            </a:pPr>
            <a:endParaRPr lang="en-US" dirty="0" smtClean="0"/>
          </a:p>
          <a:p>
            <a:pPr marL="45720" indent="0">
              <a:buNone/>
            </a:pPr>
            <a:r>
              <a:rPr lang="en-US" dirty="0" smtClean="0"/>
              <a:t>You glare, he glares, nothing's solved</a:t>
            </a:r>
          </a:p>
          <a:p>
            <a:pPr marL="45720" indent="0">
              <a:buNone/>
            </a:pPr>
            <a:r>
              <a:rPr lang="en-US" dirty="0" smtClean="0"/>
              <a:t>It boils down to a battle of wits</a:t>
            </a:r>
          </a:p>
          <a:p>
            <a:pPr marL="45720" indent="0">
              <a:buNone/>
            </a:pPr>
            <a:r>
              <a:rPr lang="en-US" dirty="0" smtClean="0"/>
              <a:t>Like kids arguing over a </a:t>
            </a:r>
            <a:r>
              <a:rPr lang="en-US" dirty="0" err="1" smtClean="0"/>
              <a:t>colourful</a:t>
            </a:r>
            <a:r>
              <a:rPr lang="en-US" dirty="0" smtClean="0"/>
              <a:t> pull toy</a:t>
            </a:r>
          </a:p>
          <a:p>
            <a:pPr marL="45720" indent="0">
              <a:buNone/>
            </a:pPr>
            <a:r>
              <a:rPr lang="en-US" dirty="0" smtClean="0"/>
              <a:t>“That's mine! No, it's mine!” and you sit</a:t>
            </a:r>
          </a:p>
          <a:p>
            <a:endParaRPr lang="en-US" dirty="0" smtClean="0"/>
          </a:p>
          <a:p>
            <a:pPr marL="45720" indent="0">
              <a:buNone/>
            </a:pPr>
            <a:r>
              <a:rPr lang="en-US" dirty="0" smtClean="0"/>
              <a:t>Even the ear shattering sound of horns</a:t>
            </a:r>
          </a:p>
          <a:p>
            <a:pPr marL="45720" indent="0">
              <a:buNone/>
            </a:pPr>
            <a:r>
              <a:rPr lang="en-US" dirty="0" smtClean="0"/>
              <a:t>Has no effects on this </a:t>
            </a:r>
            <a:r>
              <a:rPr lang="en-US" dirty="0" err="1" smtClean="0"/>
              <a:t>yahoo!</a:t>
            </a:r>
            <a:endParaRPr lang="en-US" dirty="0" smtClean="0"/>
          </a:p>
          <a:p>
            <a:pPr marL="45720" indent="0">
              <a:buNone/>
            </a:pPr>
            <a:r>
              <a:rPr lang="en-US" dirty="0" smtClean="0"/>
              <a:t>All hell breaks loose, 8 guys get out</a:t>
            </a:r>
          </a:p>
          <a:p>
            <a:pPr marL="45720" indent="0">
              <a:buNone/>
            </a:pPr>
            <a:r>
              <a:rPr lang="en-US" dirty="0" smtClean="0"/>
              <a:t>And a bloody fist fight ensues!</a:t>
            </a:r>
          </a:p>
          <a:p>
            <a:pPr marL="45720" indent="0">
              <a:buNone/>
            </a:pPr>
            <a:endParaRPr lang="en-US" dirty="0" smtClean="0"/>
          </a:p>
          <a:p>
            <a:pPr marL="45720" indent="0">
              <a:buNone/>
            </a:pPr>
            <a:r>
              <a:rPr lang="en-US" dirty="0" smtClean="0"/>
              <a:t>Standing back I watch the proceedings</a:t>
            </a:r>
          </a:p>
          <a:p>
            <a:pPr marL="45720" indent="0">
              <a:buNone/>
            </a:pPr>
            <a:r>
              <a:rPr lang="en-US" dirty="0" smtClean="0"/>
              <a:t>Grown men acting like jerks</a:t>
            </a:r>
          </a:p>
          <a:p>
            <a:pPr marL="45720" indent="0">
              <a:buNone/>
            </a:pPr>
            <a:r>
              <a:rPr lang="en-US" dirty="0" smtClean="0"/>
              <a:t> Get back in my car, I drive around it all</a:t>
            </a:r>
          </a:p>
          <a:p>
            <a:pPr marL="45720" indent="0">
              <a:buNone/>
            </a:pPr>
            <a:r>
              <a:rPr lang="en-US" dirty="0" smtClean="0"/>
              <a:t>It's not worth being late for work</a:t>
            </a:r>
          </a:p>
          <a:p>
            <a:pPr marL="45720" indent="0">
              <a:buNone/>
            </a:pPr>
            <a:endParaRPr lang="en-US" dirty="0"/>
          </a:p>
          <a:p>
            <a:pPr marL="45720" indent="0">
              <a:buNone/>
            </a:pPr>
            <a:r>
              <a:rPr lang="en-US" dirty="0" smtClean="0"/>
              <a:t>Four way stops are becoming quite rare</a:t>
            </a:r>
          </a:p>
          <a:p>
            <a:pPr marL="45720" indent="0">
              <a:buNone/>
            </a:pPr>
            <a:r>
              <a:rPr lang="en-US" dirty="0" smtClean="0"/>
              <a:t>In this fast paced world we live in</a:t>
            </a:r>
          </a:p>
          <a:p>
            <a:pPr marL="45720" indent="0">
              <a:buNone/>
            </a:pPr>
            <a:r>
              <a:rPr lang="en-US" dirty="0" smtClean="0"/>
              <a:t>The days of civility have all been replaced</a:t>
            </a:r>
          </a:p>
          <a:p>
            <a:pPr marL="45720" indent="0">
              <a:buNone/>
            </a:pPr>
            <a:r>
              <a:rPr lang="en-US" dirty="0" smtClean="0"/>
              <a:t>When nobody's willing to give in</a:t>
            </a:r>
            <a:endParaRPr lang="en-US" dirty="0"/>
          </a:p>
        </p:txBody>
      </p:sp>
      <p:sp>
        <p:nvSpPr>
          <p:cNvPr id="2" name="Title 1"/>
          <p:cNvSpPr>
            <a:spLocks noGrp="1"/>
          </p:cNvSpPr>
          <p:nvPr>
            <p:ph type="title"/>
          </p:nvPr>
        </p:nvSpPr>
        <p:spPr/>
        <p:txBody>
          <a:bodyPr/>
          <a:lstStyle/>
          <a:p>
            <a:r>
              <a:rPr lang="en-US" dirty="0" smtClean="0"/>
              <a:t>Rhyme Scheme</a:t>
            </a:r>
            <a:endParaRPr lang="en-US" dirty="0"/>
          </a:p>
        </p:txBody>
      </p:sp>
    </p:spTree>
    <p:extLst>
      <p:ext uri="{BB962C8B-B14F-4D97-AF65-F5344CB8AC3E}">
        <p14:creationId xmlns:p14="http://schemas.microsoft.com/office/powerpoint/2010/main" val="2643806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r>
              <a:rPr lang="en-US" dirty="0" smtClean="0"/>
              <a:t>Definition: a rhyming pair of lines in poetry, usually with the same meter.</a:t>
            </a:r>
            <a:endParaRPr lang="en-US" dirty="0"/>
          </a:p>
        </p:txBody>
      </p:sp>
      <p:sp>
        <p:nvSpPr>
          <p:cNvPr id="4" name="Content Placeholder 3"/>
          <p:cNvSpPr>
            <a:spLocks noGrp="1"/>
          </p:cNvSpPr>
          <p:nvPr>
            <p:ph sz="half" idx="2"/>
          </p:nvPr>
        </p:nvSpPr>
        <p:spPr/>
        <p:txBody>
          <a:bodyPr/>
          <a:lstStyle/>
          <a:p>
            <a:r>
              <a:rPr lang="en-US" dirty="0" smtClean="0"/>
              <a:t>Example: "I have the measles and the mumps, a gash, a rash and purple bumps." - </a:t>
            </a:r>
            <a:r>
              <a:rPr lang="en-US" dirty="0" err="1" smtClean="0"/>
              <a:t>Shel</a:t>
            </a:r>
            <a:r>
              <a:rPr lang="en-US" dirty="0" smtClean="0"/>
              <a:t> Silverstein</a:t>
            </a:r>
          </a:p>
          <a:p>
            <a:endParaRPr lang="en-US" dirty="0"/>
          </a:p>
        </p:txBody>
      </p:sp>
      <p:sp>
        <p:nvSpPr>
          <p:cNvPr id="2" name="Title 1"/>
          <p:cNvSpPr>
            <a:spLocks noGrp="1"/>
          </p:cNvSpPr>
          <p:nvPr>
            <p:ph type="title"/>
          </p:nvPr>
        </p:nvSpPr>
        <p:spPr/>
        <p:txBody>
          <a:bodyPr/>
          <a:lstStyle/>
          <a:p>
            <a:r>
              <a:rPr lang="en-US" dirty="0" smtClean="0"/>
              <a:t>Rhyming Couplet</a:t>
            </a:r>
            <a:endParaRPr lang="en-US" dirty="0"/>
          </a:p>
        </p:txBody>
      </p:sp>
    </p:spTree>
    <p:extLst>
      <p:ext uri="{BB962C8B-B14F-4D97-AF65-F5344CB8AC3E}">
        <p14:creationId xmlns:p14="http://schemas.microsoft.com/office/powerpoint/2010/main" val="41440917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lstStyle/>
          <a:p>
            <a:r>
              <a:rPr lang="en-US" dirty="0" smtClean="0"/>
              <a:t>Definition: a stanza of four lines. Common rhyme schemes include but are not limited to AABB, ABAB, and AAAA</a:t>
            </a:r>
            <a:endParaRPr lang="en-US" dirty="0"/>
          </a:p>
        </p:txBody>
      </p:sp>
      <p:sp>
        <p:nvSpPr>
          <p:cNvPr id="4" name="Content Placeholder 3"/>
          <p:cNvSpPr>
            <a:spLocks noGrp="1"/>
          </p:cNvSpPr>
          <p:nvPr>
            <p:ph sz="half" idx="2"/>
          </p:nvPr>
        </p:nvSpPr>
        <p:spPr/>
        <p:txBody>
          <a:bodyPr/>
          <a:lstStyle/>
          <a:p>
            <a:r>
              <a:rPr lang="en-US" dirty="0" smtClean="0"/>
              <a:t>Example: Same as Rhyme Scheme</a:t>
            </a:r>
            <a:endParaRPr lang="en-US" dirty="0"/>
          </a:p>
        </p:txBody>
      </p:sp>
      <p:sp>
        <p:nvSpPr>
          <p:cNvPr id="2" name="Title 1"/>
          <p:cNvSpPr>
            <a:spLocks noGrp="1"/>
          </p:cNvSpPr>
          <p:nvPr>
            <p:ph type="title"/>
          </p:nvPr>
        </p:nvSpPr>
        <p:spPr/>
        <p:txBody>
          <a:bodyPr/>
          <a:lstStyle/>
          <a:p>
            <a:r>
              <a:rPr lang="en-US" dirty="0" smtClean="0"/>
              <a:t>Quatrain </a:t>
            </a:r>
            <a:endParaRPr lang="en-US" dirty="0"/>
          </a:p>
        </p:txBody>
      </p:sp>
    </p:spTree>
    <p:extLst>
      <p:ext uri="{BB962C8B-B14F-4D97-AF65-F5344CB8AC3E}">
        <p14:creationId xmlns:p14="http://schemas.microsoft.com/office/powerpoint/2010/main" val="8502244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51</TotalTime>
  <Words>690</Words>
  <Application>Microsoft Office PowerPoint</Application>
  <PresentationFormat>On-screen Show (4:3)</PresentationFormat>
  <Paragraphs>90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Grid</vt:lpstr>
      <vt:lpstr>Group 4 </vt:lpstr>
      <vt:lpstr>Didactic</vt:lpstr>
      <vt:lpstr>Rhyme </vt:lpstr>
      <vt:lpstr>End Rhyme</vt:lpstr>
      <vt:lpstr>Slant Rhyme</vt:lpstr>
      <vt:lpstr>Internal Rhyme </vt:lpstr>
      <vt:lpstr>Rhyme Scheme</vt:lpstr>
      <vt:lpstr>Rhyming Couplet</vt:lpstr>
      <vt:lpstr>Quatrain </vt:lpstr>
      <vt:lpstr>Iambic Pentameter</vt:lpstr>
      <vt:lpstr>Blank Verse</vt:lpstr>
      <vt:lpstr>Iambic</vt:lpstr>
      <vt:lpstr>Sestet</vt:lpstr>
      <vt:lpstr>Octave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4</dc:title>
  <dc:creator>Janet</dc:creator>
  <cp:lastModifiedBy>Bronwen</cp:lastModifiedBy>
  <cp:revision>17</cp:revision>
  <dcterms:created xsi:type="dcterms:W3CDTF">2013-10-09T20:29:11Z</dcterms:created>
  <dcterms:modified xsi:type="dcterms:W3CDTF">2013-10-29T02:50:33Z</dcterms:modified>
</cp:coreProperties>
</file>