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64" r:id="rId3"/>
    <p:sldId id="268" r:id="rId4"/>
    <p:sldId id="289" r:id="rId5"/>
    <p:sldId id="269" r:id="rId6"/>
    <p:sldId id="280" r:id="rId7"/>
    <p:sldId id="270" r:id="rId8"/>
    <p:sldId id="271" r:id="rId9"/>
    <p:sldId id="272" r:id="rId10"/>
    <p:sldId id="265" r:id="rId11"/>
    <p:sldId id="266" r:id="rId12"/>
    <p:sldId id="276" r:id="rId13"/>
    <p:sldId id="273" r:id="rId14"/>
    <p:sldId id="277" r:id="rId15"/>
    <p:sldId id="274" r:id="rId16"/>
    <p:sldId id="267" r:id="rId17"/>
    <p:sldId id="278" r:id="rId18"/>
    <p:sldId id="259" r:id="rId19"/>
    <p:sldId id="260" r:id="rId20"/>
    <p:sldId id="284" r:id="rId21"/>
    <p:sldId id="286" r:id="rId22"/>
    <p:sldId id="287" r:id="rId23"/>
    <p:sldId id="288"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A13AF2D-8E47-421A-A0E7-34CAF2C1E9E7}" type="datetimeFigureOut">
              <a:rPr lang="en-CA" smtClean="0"/>
              <a:pPr/>
              <a:t>09/02/2017</a:t>
            </a:fld>
            <a:endParaRPr lang="en-CA"/>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A0F82E2-4E58-4452-AFCA-374A2179310C}" type="slidenum">
              <a:rPr lang="en-CA" smtClean="0"/>
              <a:pPr/>
              <a:t>‹#›</a:t>
            </a:fld>
            <a:endParaRPr lang="en-CA"/>
          </a:p>
        </p:txBody>
      </p:sp>
    </p:spTree>
    <p:extLst>
      <p:ext uri="{BB962C8B-B14F-4D97-AF65-F5344CB8AC3E}">
        <p14:creationId xmlns:p14="http://schemas.microsoft.com/office/powerpoint/2010/main" val="8627271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E4344-205F-4C8D-ACA9-1D08834D10E6}" type="slidenum">
              <a:rPr lang="en-CA" smtClean="0"/>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E4344-205F-4C8D-ACA9-1D08834D10E6}"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FFE4344-205F-4C8D-ACA9-1D08834D10E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CA91FC-CE97-4448-98AE-BA14A707DF88}" type="datetimeFigureOut">
              <a:rPr lang="en-CA" smtClean="0"/>
              <a:pPr/>
              <a:t>09/02/2017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E4344-205F-4C8D-ACA9-1D08834D10E6}" type="slidenum">
              <a:rPr lang="en-CA" smtClean="0"/>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2CA91FC-CE97-4448-98AE-BA14A707DF88}" type="datetimeFigureOut">
              <a:rPr lang="en-CA" smtClean="0"/>
              <a:pPr/>
              <a:t>09/02/2017</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3FFE4344-205F-4C8D-ACA9-1D08834D10E6}"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2CA91FC-CE97-4448-98AE-BA14A707DF88}" type="datetimeFigureOut">
              <a:rPr lang="en-CA" smtClean="0"/>
              <a:pPr/>
              <a:t>09/02/2017</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FE4344-205F-4C8D-ACA9-1D08834D10E6}"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Formal Literary Paragraph</a:t>
            </a:r>
            <a:endParaRPr lang="en-CA" dirty="0"/>
          </a:p>
        </p:txBody>
      </p:sp>
      <p:sp>
        <p:nvSpPr>
          <p:cNvPr id="3" name="Subtitle 2"/>
          <p:cNvSpPr>
            <a:spLocks noGrp="1"/>
          </p:cNvSpPr>
          <p:nvPr>
            <p:ph type="subTitle" idx="1"/>
          </p:nvPr>
        </p:nvSpPr>
        <p:spPr/>
        <p:txBody>
          <a:bodyPr/>
          <a:lstStyle/>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3352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1096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 Your Writing</a:t>
            </a:r>
            <a:endParaRPr lang="en-CA" dirty="0"/>
          </a:p>
        </p:txBody>
      </p:sp>
      <p:sp>
        <p:nvSpPr>
          <p:cNvPr id="3" name="Content Placeholder 2"/>
          <p:cNvSpPr>
            <a:spLocks noGrp="1"/>
          </p:cNvSpPr>
          <p:nvPr>
            <p:ph idx="1"/>
          </p:nvPr>
        </p:nvSpPr>
        <p:spPr/>
        <p:txBody>
          <a:bodyPr/>
          <a:lstStyle/>
          <a:p>
            <a:r>
              <a:rPr lang="en-US" b="1" dirty="0" smtClean="0"/>
              <a:t>A</a:t>
            </a:r>
            <a:r>
              <a:rPr lang="en-US" dirty="0" smtClean="0"/>
              <a:t>ssertion  (your point)</a:t>
            </a:r>
          </a:p>
          <a:p>
            <a:endParaRPr lang="en-US" dirty="0"/>
          </a:p>
          <a:p>
            <a:r>
              <a:rPr lang="en-US" b="1" dirty="0" smtClean="0"/>
              <a:t>C</a:t>
            </a:r>
            <a:r>
              <a:rPr lang="en-US" dirty="0" smtClean="0"/>
              <a:t>itation (a quote or paraphrase)</a:t>
            </a:r>
          </a:p>
          <a:p>
            <a:endParaRPr lang="en-US" dirty="0"/>
          </a:p>
          <a:p>
            <a:r>
              <a:rPr lang="en-US" b="1" dirty="0" smtClean="0"/>
              <a:t>E</a:t>
            </a:r>
            <a:r>
              <a:rPr lang="en-US" dirty="0" smtClean="0"/>
              <a:t>xplanation (explains how your citation supports your assertion)</a:t>
            </a:r>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495800"/>
            <a:ext cx="28956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61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CA" dirty="0"/>
          </a:p>
        </p:txBody>
      </p:sp>
      <p:sp>
        <p:nvSpPr>
          <p:cNvPr id="3" name="Content Placeholder 2"/>
          <p:cNvSpPr>
            <a:spLocks noGrp="1"/>
          </p:cNvSpPr>
          <p:nvPr>
            <p:ph idx="1"/>
          </p:nvPr>
        </p:nvSpPr>
        <p:spPr/>
        <p:txBody>
          <a:bodyPr>
            <a:normAutofit/>
          </a:bodyPr>
          <a:lstStyle/>
          <a:p>
            <a:r>
              <a:rPr lang="en-US" sz="2400" b="1" dirty="0" smtClean="0"/>
              <a:t>Assertion:</a:t>
            </a:r>
            <a:r>
              <a:rPr lang="en-US" sz="2400" dirty="0" smtClean="0"/>
              <a:t> Bruno is very innocent and does not really understand what is happening.</a:t>
            </a:r>
          </a:p>
          <a:p>
            <a:endParaRPr lang="en-US" sz="2400" dirty="0"/>
          </a:p>
          <a:p>
            <a:r>
              <a:rPr lang="en-US" sz="2400" b="1" dirty="0" smtClean="0"/>
              <a:t>Citation: </a:t>
            </a:r>
            <a:r>
              <a:rPr lang="en-US" sz="2400" dirty="0" smtClean="0"/>
              <a:t>When Boyne has Bruno  say “</a:t>
            </a:r>
            <a:r>
              <a:rPr lang="en-US" sz="2400" dirty="0" err="1" smtClean="0"/>
              <a:t>Heil</a:t>
            </a:r>
            <a:r>
              <a:rPr lang="en-US" sz="2400" dirty="0" smtClean="0"/>
              <a:t> Hitler”, Bruno thinks it is another way of saying goodbye (Boyne, p. 54).</a:t>
            </a:r>
          </a:p>
          <a:p>
            <a:endParaRPr lang="en-US" sz="2400" dirty="0"/>
          </a:p>
          <a:p>
            <a:r>
              <a:rPr lang="en-US" sz="2400" b="1" dirty="0" smtClean="0"/>
              <a:t>Explanation: </a:t>
            </a:r>
            <a:r>
              <a:rPr lang="en-US" sz="2400" dirty="0" smtClean="0"/>
              <a:t>This shows how much Bruno misunderstands the situation.   </a:t>
            </a:r>
            <a:endParaRPr lang="en-CA" sz="2400" dirty="0"/>
          </a:p>
        </p:txBody>
      </p:sp>
      <p:pic>
        <p:nvPicPr>
          <p:cNvPr id="112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4953000"/>
            <a:ext cx="3962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484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Quote Sandwich</a:t>
            </a:r>
            <a:endParaRPr lang="en-CA" dirty="0"/>
          </a:p>
        </p:txBody>
      </p:sp>
      <p:sp>
        <p:nvSpPr>
          <p:cNvPr id="3" name="Content Placeholder 2"/>
          <p:cNvSpPr>
            <a:spLocks noGrp="1"/>
          </p:cNvSpPr>
          <p:nvPr>
            <p:ph idx="1"/>
          </p:nvPr>
        </p:nvSpPr>
        <p:spPr/>
        <p:txBody>
          <a:bodyPr/>
          <a:lstStyle/>
          <a:p>
            <a:r>
              <a:rPr lang="en-US" dirty="0" smtClean="0"/>
              <a:t>Don’t forget the quote sandwich.</a:t>
            </a:r>
          </a:p>
          <a:p>
            <a:endParaRPr lang="en-US" dirty="0" smtClean="0"/>
          </a:p>
          <a:p>
            <a:r>
              <a:rPr lang="en-US" dirty="0" smtClean="0"/>
              <a:t>Remember that you always need to introduce your quote.</a:t>
            </a:r>
          </a:p>
          <a:p>
            <a:endParaRPr lang="en-US" dirty="0"/>
          </a:p>
          <a:p>
            <a:r>
              <a:rPr lang="en-US" b="1" dirty="0"/>
              <a:t>When Boyne has Bruno  say </a:t>
            </a:r>
            <a:r>
              <a:rPr lang="en-US" dirty="0"/>
              <a:t>“</a:t>
            </a:r>
            <a:r>
              <a:rPr lang="en-US" dirty="0" err="1"/>
              <a:t>Heil</a:t>
            </a:r>
            <a:r>
              <a:rPr lang="en-US" dirty="0"/>
              <a:t> </a:t>
            </a:r>
            <a:r>
              <a:rPr lang="en-US" dirty="0" smtClean="0"/>
              <a:t>Hitler” (Boyne, p. 54), Bruno </a:t>
            </a:r>
            <a:r>
              <a:rPr lang="en-US" dirty="0"/>
              <a:t>thinks it is another way of saying </a:t>
            </a:r>
            <a:r>
              <a:rPr lang="en-US" dirty="0" smtClean="0"/>
              <a:t>goodbye.</a:t>
            </a:r>
            <a:endParaRPr lang="en-US" dirty="0"/>
          </a:p>
          <a:p>
            <a:endParaRPr lang="en-US" dirty="0"/>
          </a:p>
        </p:txBody>
      </p:sp>
    </p:spTree>
    <p:extLst>
      <p:ext uri="{BB962C8B-B14F-4D97-AF65-F5344CB8AC3E}">
        <p14:creationId xmlns:p14="http://schemas.microsoft.com/office/powerpoint/2010/main" val="11805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A thoughtful conclusion</a:t>
            </a:r>
            <a:endParaRPr lang="en-CA" dirty="0"/>
          </a:p>
        </p:txBody>
      </p:sp>
      <p:sp>
        <p:nvSpPr>
          <p:cNvPr id="3" name="Content Placeholder 2"/>
          <p:cNvSpPr>
            <a:spLocks noGrp="1"/>
          </p:cNvSpPr>
          <p:nvPr>
            <p:ph idx="1"/>
          </p:nvPr>
        </p:nvSpPr>
        <p:spPr/>
        <p:txBody>
          <a:bodyPr/>
          <a:lstStyle/>
          <a:p>
            <a:r>
              <a:rPr lang="en-US" dirty="0" smtClean="0"/>
              <a:t>A strong concluding statement is extremely important.</a:t>
            </a:r>
          </a:p>
          <a:p>
            <a:endParaRPr lang="en-US" dirty="0"/>
          </a:p>
          <a:p>
            <a:r>
              <a:rPr lang="en-US" dirty="0" smtClean="0"/>
              <a:t>You want to </a:t>
            </a:r>
            <a:r>
              <a:rPr lang="en-US" b="1" dirty="0" smtClean="0"/>
              <a:t>restate</a:t>
            </a:r>
            <a:r>
              <a:rPr lang="en-US" dirty="0" smtClean="0"/>
              <a:t> your main idea in a new and thought provoking way!</a:t>
            </a:r>
            <a:endParaRPr lang="en-CA" dirty="0"/>
          </a:p>
        </p:txBody>
      </p:sp>
    </p:spTree>
    <p:extLst>
      <p:ext uri="{BB962C8B-B14F-4D97-AF65-F5344CB8AC3E}">
        <p14:creationId xmlns:p14="http://schemas.microsoft.com/office/powerpoint/2010/main" val="27580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FLP Structure</a:t>
            </a:r>
            <a:endParaRPr lang="en-CA" dirty="0"/>
          </a:p>
        </p:txBody>
      </p:sp>
      <p:sp>
        <p:nvSpPr>
          <p:cNvPr id="3" name="Content Placeholder 2"/>
          <p:cNvSpPr>
            <a:spLocks noGrp="1"/>
          </p:cNvSpPr>
          <p:nvPr>
            <p:ph idx="1"/>
          </p:nvPr>
        </p:nvSpPr>
        <p:spPr/>
        <p:txBody>
          <a:bodyPr>
            <a:normAutofit fontScale="92500" lnSpcReduction="20000"/>
          </a:bodyPr>
          <a:lstStyle/>
          <a:p>
            <a:r>
              <a:rPr lang="en-US" sz="2400" dirty="0" smtClean="0"/>
              <a:t>Hook</a:t>
            </a:r>
          </a:p>
          <a:p>
            <a:endParaRPr lang="en-US" sz="2400" dirty="0" smtClean="0"/>
          </a:p>
          <a:p>
            <a:r>
              <a:rPr lang="en-US" sz="2400" dirty="0" smtClean="0"/>
              <a:t>Topic Sentence</a:t>
            </a:r>
          </a:p>
          <a:p>
            <a:endParaRPr lang="en-US" sz="2400" dirty="0" smtClean="0"/>
          </a:p>
          <a:p>
            <a:r>
              <a:rPr lang="en-US" sz="2400" dirty="0" smtClean="0"/>
              <a:t>ACE # 1</a:t>
            </a:r>
          </a:p>
          <a:p>
            <a:pPr marL="457200" lvl="1" indent="0">
              <a:buNone/>
            </a:pPr>
            <a:endParaRPr lang="en-US" sz="2400" dirty="0" smtClean="0"/>
          </a:p>
          <a:p>
            <a:r>
              <a:rPr lang="en-US" sz="2400" dirty="0" smtClean="0"/>
              <a:t>Transition</a:t>
            </a:r>
          </a:p>
          <a:p>
            <a:endParaRPr lang="en-US" sz="2400" dirty="0" smtClean="0"/>
          </a:p>
          <a:p>
            <a:r>
              <a:rPr lang="en-US" sz="2400" dirty="0" smtClean="0"/>
              <a:t>ACE #2</a:t>
            </a:r>
          </a:p>
          <a:p>
            <a:endParaRPr lang="en-US" sz="2400" dirty="0" smtClean="0"/>
          </a:p>
          <a:p>
            <a:r>
              <a:rPr lang="en-US" sz="2400" dirty="0" smtClean="0"/>
              <a:t>Transition</a:t>
            </a:r>
          </a:p>
          <a:p>
            <a:endParaRPr lang="en-US" sz="2400" dirty="0" smtClean="0"/>
          </a:p>
          <a:p>
            <a:r>
              <a:rPr lang="en-US" sz="2400" dirty="0" smtClean="0"/>
              <a:t>ACE # 3</a:t>
            </a:r>
          </a:p>
          <a:p>
            <a:endParaRPr lang="en-US" sz="2400" dirty="0" smtClean="0"/>
          </a:p>
          <a:p>
            <a:r>
              <a:rPr lang="en-US" sz="2400" dirty="0" smtClean="0"/>
              <a:t>Concluding Sentence</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550" y="2438400"/>
            <a:ext cx="329565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7469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FLP Example</a:t>
            </a:r>
            <a:endParaRPr lang="en-CA" dirty="0"/>
          </a:p>
        </p:txBody>
      </p:sp>
      <p:sp>
        <p:nvSpPr>
          <p:cNvPr id="3" name="Content Placeholder 2"/>
          <p:cNvSpPr>
            <a:spLocks noGrp="1"/>
          </p:cNvSpPr>
          <p:nvPr>
            <p:ph idx="1"/>
          </p:nvPr>
        </p:nvSpPr>
        <p:spPr>
          <a:xfrm>
            <a:off x="381000" y="1828800"/>
            <a:ext cx="8229600" cy="4625609"/>
          </a:xfrm>
        </p:spPr>
        <p:txBody>
          <a:bodyPr>
            <a:noAutofit/>
          </a:bodyPr>
          <a:lstStyle/>
          <a:p>
            <a:pPr marL="118872" indent="0">
              <a:buNone/>
            </a:pPr>
            <a:r>
              <a:rPr lang="en-US" sz="1600" b="1" dirty="0" smtClean="0"/>
              <a:t>In John Boyne’s </a:t>
            </a:r>
            <a:r>
              <a:rPr lang="en-US" sz="1600" b="1" i="1" dirty="0" smtClean="0"/>
              <a:t>The Boy in the Striped Pajama</a:t>
            </a:r>
            <a:r>
              <a:rPr lang="en-US" sz="1600" b="1" dirty="0" smtClean="0"/>
              <a:t>s the character of Bruno is very innocent, but also deeply ignorant</a:t>
            </a:r>
            <a:r>
              <a:rPr lang="en-US" sz="1600" dirty="0" smtClean="0"/>
              <a:t>.   </a:t>
            </a:r>
            <a:r>
              <a:rPr lang="en-US" sz="1600" u="sng" dirty="0" smtClean="0"/>
              <a:t>Bruno does not understand what is happening around him</a:t>
            </a:r>
            <a:r>
              <a:rPr lang="en-US" sz="1600" dirty="0" smtClean="0"/>
              <a:t>.  For example, when Bruno says “</a:t>
            </a:r>
            <a:r>
              <a:rPr lang="en-US" sz="1600" dirty="0" err="1" smtClean="0"/>
              <a:t>Heil</a:t>
            </a:r>
            <a:r>
              <a:rPr lang="en-US" sz="1600" dirty="0" smtClean="0"/>
              <a:t> Hitler”, he believes that he is simply saying goodbye (Boyne, p. 54).  </a:t>
            </a:r>
            <a:r>
              <a:rPr lang="en-US" sz="1600" i="1" dirty="0" smtClean="0"/>
              <a:t>This demonstrates how little Bruno understands and how naive he is</a:t>
            </a:r>
            <a:r>
              <a:rPr lang="en-US" sz="1600" dirty="0" smtClean="0"/>
              <a:t>.   </a:t>
            </a:r>
            <a:r>
              <a:rPr lang="en-US" sz="1600" u="sng" dirty="0" smtClean="0"/>
              <a:t>In addition, Bruno is jealous of </a:t>
            </a:r>
            <a:r>
              <a:rPr lang="en-US" sz="1600" u="sng" dirty="0" err="1" smtClean="0"/>
              <a:t>Schmuel</a:t>
            </a:r>
            <a:r>
              <a:rPr lang="en-US" sz="1600" u="sng" dirty="0" smtClean="0"/>
              <a:t> because he believes that life on the other side of the fence is better.</a:t>
            </a:r>
            <a:r>
              <a:rPr lang="en-US" sz="1600" dirty="0" smtClean="0"/>
              <a:t>  He states, “That’s not fair at all. There’s no one to play with on this side of the fence.  Not a single person “(Boyne, p. 131).   </a:t>
            </a:r>
            <a:r>
              <a:rPr lang="en-US" sz="1600" i="1" dirty="0" smtClean="0"/>
              <a:t>This statement further confirms Bruno’s misinterpretation of life in the concentration camp.  It is not until Bruno ventures onto the other side of the fence that he realizes his assumption is wrong.</a:t>
            </a:r>
            <a:r>
              <a:rPr lang="en-US" sz="1600" dirty="0" smtClean="0"/>
              <a:t>  </a:t>
            </a:r>
            <a:r>
              <a:rPr lang="en-US" sz="1600" u="sng" dirty="0" smtClean="0"/>
              <a:t>However, even though Bruno’s age and innocence can account for some of his misunderstanding, Bruno ignores many key signs that things are not as they should be.</a:t>
            </a:r>
            <a:r>
              <a:rPr lang="en-US" sz="1600" dirty="0" smtClean="0"/>
              <a:t>  For instance, </a:t>
            </a:r>
            <a:r>
              <a:rPr lang="en-US" sz="1600" dirty="0" err="1" smtClean="0"/>
              <a:t>Schmuel</a:t>
            </a:r>
            <a:r>
              <a:rPr lang="en-US" sz="1600" dirty="0" smtClean="0"/>
              <a:t> is underweight and always hungry, but Bruno does not really acknowledge this.  In fact, he even eats some food that he means to bring to </a:t>
            </a:r>
            <a:r>
              <a:rPr lang="en-US" sz="1600" dirty="0" err="1" smtClean="0"/>
              <a:t>Schmuel</a:t>
            </a:r>
            <a:r>
              <a:rPr lang="en-US" sz="1600" dirty="0"/>
              <a:t> </a:t>
            </a:r>
            <a:r>
              <a:rPr lang="en-US" sz="1600" dirty="0" smtClean="0"/>
              <a:t>(Boyne, p 138).  Additionally, </a:t>
            </a:r>
            <a:r>
              <a:rPr lang="en-US" sz="1600" dirty="0" err="1" smtClean="0"/>
              <a:t>Schmuel</a:t>
            </a:r>
            <a:r>
              <a:rPr lang="en-US" sz="1600" dirty="0" smtClean="0"/>
              <a:t> provides Bruno with many anecdotes of horrible events which Bruno ignores.  In particular, </a:t>
            </a:r>
            <a:r>
              <a:rPr lang="en-US" sz="1600" dirty="0" err="1" smtClean="0"/>
              <a:t>Schmuel</a:t>
            </a:r>
            <a:r>
              <a:rPr lang="en-US" sz="1600" dirty="0" smtClean="0"/>
              <a:t> describes the treatment by the soldiers on the other side of the fence.   He explains how horrible the conditions are and expresses his intense hatred of the soldiers, but Bruno always thinks about himself (Boyne, p. 195). </a:t>
            </a:r>
            <a:r>
              <a:rPr lang="en-US" sz="1600" i="1" dirty="0" smtClean="0"/>
              <a:t>This shows how focused Bruno is on his own life and not on the conditions in the concentration camp.</a:t>
            </a:r>
            <a:r>
              <a:rPr lang="en-US" sz="1600" dirty="0" smtClean="0"/>
              <a:t>  </a:t>
            </a:r>
            <a:r>
              <a:rPr lang="en-US" sz="1600" b="1" dirty="0" smtClean="0"/>
              <a:t>In conclusion, although Bruno’s age and innocence can excuse a certain amount of ignorance, ultimately Bruno chooses to think about himself and </a:t>
            </a:r>
            <a:r>
              <a:rPr lang="en-US" sz="1600" b="1" smtClean="0"/>
              <a:t>not about what </a:t>
            </a:r>
            <a:r>
              <a:rPr lang="en-US" sz="1600" b="1" dirty="0" smtClean="0"/>
              <a:t>is happening on the other side of the fence. </a:t>
            </a:r>
            <a:endParaRPr lang="en-US" sz="1600" dirty="0" smtClean="0"/>
          </a:p>
          <a:p>
            <a:pPr marL="118872" indent="0">
              <a:buNone/>
            </a:pPr>
            <a:endParaRPr lang="en-CA" sz="1800" dirty="0"/>
          </a:p>
        </p:txBody>
      </p:sp>
    </p:spTree>
    <p:extLst>
      <p:ext uri="{BB962C8B-B14F-4D97-AF65-F5344CB8AC3E}">
        <p14:creationId xmlns:p14="http://schemas.microsoft.com/office/powerpoint/2010/main" val="61145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6+ 1 Traits of Writing</a:t>
            </a:r>
            <a:endParaRPr lang="en-CA" dirty="0"/>
          </a:p>
        </p:txBody>
      </p:sp>
      <p:sp>
        <p:nvSpPr>
          <p:cNvPr id="3" name="Content Placeholder 2"/>
          <p:cNvSpPr>
            <a:spLocks noGrp="1"/>
          </p:cNvSpPr>
          <p:nvPr>
            <p:ph idx="1"/>
          </p:nvPr>
        </p:nvSpPr>
        <p:spPr/>
        <p:txBody>
          <a:bodyPr/>
          <a:lstStyle/>
          <a:p>
            <a:r>
              <a:rPr lang="en-US" dirty="0" smtClean="0"/>
              <a:t>The 6 + 1Traits</a:t>
            </a:r>
          </a:p>
          <a:p>
            <a:pPr lvl="1"/>
            <a:r>
              <a:rPr lang="en-US" dirty="0" smtClean="0"/>
              <a:t>Ideas</a:t>
            </a:r>
          </a:p>
          <a:p>
            <a:pPr lvl="1"/>
            <a:r>
              <a:rPr lang="en-US" dirty="0" smtClean="0"/>
              <a:t>Organization</a:t>
            </a:r>
          </a:p>
          <a:p>
            <a:pPr lvl="1"/>
            <a:r>
              <a:rPr lang="en-US" dirty="0" smtClean="0"/>
              <a:t>Voice</a:t>
            </a:r>
          </a:p>
          <a:p>
            <a:pPr lvl="1"/>
            <a:r>
              <a:rPr lang="en-US" dirty="0" smtClean="0"/>
              <a:t>Word Choice</a:t>
            </a:r>
          </a:p>
          <a:p>
            <a:pPr lvl="1"/>
            <a:r>
              <a:rPr lang="en-US" dirty="0" smtClean="0"/>
              <a:t>Sentence Fluency</a:t>
            </a:r>
          </a:p>
          <a:p>
            <a:pPr lvl="1"/>
            <a:r>
              <a:rPr lang="en-US" dirty="0" smtClean="0"/>
              <a:t>Conventions</a:t>
            </a:r>
          </a:p>
          <a:p>
            <a:pPr lvl="1"/>
            <a:r>
              <a:rPr lang="en-US" dirty="0" smtClean="0"/>
              <a:t>Presentation</a:t>
            </a:r>
            <a:endParaRPr lang="en-CA" dirty="0"/>
          </a:p>
        </p:txBody>
      </p:sp>
    </p:spTree>
    <p:extLst>
      <p:ext uri="{BB962C8B-B14F-4D97-AF65-F5344CB8AC3E}">
        <p14:creationId xmlns:p14="http://schemas.microsoft.com/office/powerpoint/2010/main" val="2035001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+ 1Traits of Writing</a:t>
            </a:r>
            <a:endParaRPr lang="en-CA" dirty="0"/>
          </a:p>
        </p:txBody>
      </p:sp>
      <p:sp>
        <p:nvSpPr>
          <p:cNvPr id="3" name="Content Placeholder 2"/>
          <p:cNvSpPr>
            <a:spLocks noGrp="1"/>
          </p:cNvSpPr>
          <p:nvPr>
            <p:ph idx="1"/>
          </p:nvPr>
        </p:nvSpPr>
        <p:spPr/>
        <p:txBody>
          <a:bodyPr/>
          <a:lstStyle/>
          <a:p>
            <a:r>
              <a:rPr lang="en-US" dirty="0" smtClean="0"/>
              <a:t>Is a model used to evaluate writing.</a:t>
            </a:r>
          </a:p>
          <a:p>
            <a:endParaRPr lang="en-US" dirty="0" smtClean="0"/>
          </a:p>
          <a:p>
            <a:r>
              <a:rPr lang="en-US" dirty="0" smtClean="0"/>
              <a:t>Each trait looks at a different skill.</a:t>
            </a:r>
            <a:endParaRPr lang="en-US" dirty="0"/>
          </a:p>
          <a:p>
            <a:endParaRPr lang="en-C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429000"/>
            <a:ext cx="4724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88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Writing Rules</a:t>
            </a:r>
            <a:endParaRPr lang="en-CA" dirty="0"/>
          </a:p>
        </p:txBody>
      </p:sp>
      <p:sp>
        <p:nvSpPr>
          <p:cNvPr id="3" name="Content Placeholder 2"/>
          <p:cNvSpPr>
            <a:spLocks noGrp="1"/>
          </p:cNvSpPr>
          <p:nvPr>
            <p:ph idx="1"/>
          </p:nvPr>
        </p:nvSpPr>
        <p:spPr/>
        <p:txBody>
          <a:bodyPr/>
          <a:lstStyle/>
          <a:p>
            <a:r>
              <a:rPr lang="en-US" dirty="0" smtClean="0"/>
              <a:t>Avoid </a:t>
            </a:r>
            <a:r>
              <a:rPr lang="en-US" b="1" dirty="0" smtClean="0"/>
              <a:t>summarizing</a:t>
            </a:r>
            <a:r>
              <a:rPr lang="en-US" dirty="0" smtClean="0"/>
              <a:t>.  You should assume your reader is very familiar with the text.</a:t>
            </a:r>
          </a:p>
          <a:p>
            <a:endParaRPr lang="en-US" dirty="0"/>
          </a:p>
          <a:p>
            <a:r>
              <a:rPr lang="en-US" dirty="0" smtClean="0"/>
              <a:t>Always use </a:t>
            </a:r>
            <a:r>
              <a:rPr lang="en-US" b="1" dirty="0" smtClean="0"/>
              <a:t>the present tense</a:t>
            </a:r>
            <a:r>
              <a:rPr lang="en-US" dirty="0" smtClean="0"/>
              <a:t>.</a:t>
            </a:r>
          </a:p>
          <a:p>
            <a:pPr lvl="1"/>
            <a:r>
              <a:rPr lang="en-US" dirty="0" smtClean="0"/>
              <a:t>Ex. Romeo </a:t>
            </a:r>
            <a:r>
              <a:rPr lang="en-US" b="1" dirty="0" smtClean="0"/>
              <a:t>was</a:t>
            </a:r>
            <a:r>
              <a:rPr lang="en-US" dirty="0" smtClean="0"/>
              <a:t> in love with Juliet.</a:t>
            </a:r>
          </a:p>
          <a:p>
            <a:pPr lvl="2"/>
            <a:r>
              <a:rPr lang="en-US" dirty="0" smtClean="0"/>
              <a:t>This means Romeo is no longer in love with Juliet.</a:t>
            </a:r>
          </a:p>
          <a:p>
            <a:pPr lvl="1"/>
            <a:r>
              <a:rPr lang="en-US" dirty="0" smtClean="0"/>
              <a:t>Ex. Romeo is in love with Juliet. </a:t>
            </a:r>
            <a:endParaRPr lang="en-US"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3764" y="5105400"/>
            <a:ext cx="220980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91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Writing Rules</a:t>
            </a:r>
            <a:endParaRPr lang="en-CA" dirty="0"/>
          </a:p>
        </p:txBody>
      </p:sp>
      <p:sp>
        <p:nvSpPr>
          <p:cNvPr id="3" name="Content Placeholder 2"/>
          <p:cNvSpPr>
            <a:spLocks noGrp="1"/>
          </p:cNvSpPr>
          <p:nvPr>
            <p:ph idx="1"/>
          </p:nvPr>
        </p:nvSpPr>
        <p:spPr/>
        <p:txBody>
          <a:bodyPr/>
          <a:lstStyle/>
          <a:p>
            <a:r>
              <a:rPr lang="en-US" dirty="0"/>
              <a:t>Use </a:t>
            </a:r>
            <a:r>
              <a:rPr lang="en-US" b="1" dirty="0"/>
              <a:t>formal language</a:t>
            </a:r>
            <a:r>
              <a:rPr lang="en-US" dirty="0"/>
              <a:t>.</a:t>
            </a:r>
          </a:p>
          <a:p>
            <a:pPr lvl="1"/>
            <a:r>
              <a:rPr lang="en-US" dirty="0" smtClean="0"/>
              <a:t>No contractions</a:t>
            </a:r>
          </a:p>
          <a:p>
            <a:pPr lvl="2"/>
            <a:r>
              <a:rPr lang="en-US" dirty="0" smtClean="0"/>
              <a:t>Don’t, can’t, doesn’t</a:t>
            </a:r>
          </a:p>
          <a:p>
            <a:pPr lvl="2"/>
            <a:endParaRPr lang="en-US" dirty="0" smtClean="0"/>
          </a:p>
          <a:p>
            <a:pPr lvl="1"/>
            <a:r>
              <a:rPr lang="en-US" dirty="0" smtClean="0"/>
              <a:t>Use the </a:t>
            </a:r>
            <a:r>
              <a:rPr lang="en-US" b="1" dirty="0" smtClean="0"/>
              <a:t>third person</a:t>
            </a:r>
            <a:r>
              <a:rPr lang="en-US" dirty="0" smtClean="0"/>
              <a:t>.</a:t>
            </a:r>
          </a:p>
          <a:p>
            <a:pPr lvl="2"/>
            <a:r>
              <a:rPr lang="en-US" dirty="0" smtClean="0"/>
              <a:t>Do not use “I think..”</a:t>
            </a:r>
          </a:p>
          <a:p>
            <a:pPr lvl="2"/>
            <a:endParaRPr lang="en-US" dirty="0" smtClean="0"/>
          </a:p>
          <a:p>
            <a:pPr lvl="1"/>
            <a:r>
              <a:rPr lang="en-US" dirty="0" smtClean="0"/>
              <a:t>Avoid </a:t>
            </a:r>
            <a:r>
              <a:rPr lang="en-US" b="1" dirty="0" smtClean="0"/>
              <a:t>colloquial language</a:t>
            </a:r>
          </a:p>
          <a:p>
            <a:pPr lvl="2"/>
            <a:r>
              <a:rPr lang="en-US" dirty="0" smtClean="0"/>
              <a:t>“Like, Juliet, is like, so, totally cool.”</a:t>
            </a:r>
          </a:p>
          <a:p>
            <a:pPr lvl="1"/>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5509" y="2590800"/>
            <a:ext cx="3308639"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603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formal literary paragraph?</a:t>
            </a:r>
            <a:endParaRPr lang="en-CA" dirty="0"/>
          </a:p>
        </p:txBody>
      </p:sp>
      <p:sp>
        <p:nvSpPr>
          <p:cNvPr id="3" name="Content Placeholder 2"/>
          <p:cNvSpPr>
            <a:spLocks noGrp="1"/>
          </p:cNvSpPr>
          <p:nvPr>
            <p:ph idx="1"/>
          </p:nvPr>
        </p:nvSpPr>
        <p:spPr/>
        <p:txBody>
          <a:bodyPr/>
          <a:lstStyle/>
          <a:p>
            <a:r>
              <a:rPr lang="en-US" dirty="0" smtClean="0"/>
              <a:t>A FLP is an analytical paragraph that makes and supports an argument.</a:t>
            </a:r>
          </a:p>
          <a:p>
            <a:endParaRPr lang="en-US" dirty="0"/>
          </a:p>
          <a:p>
            <a:r>
              <a:rPr lang="en-US" dirty="0" smtClean="0"/>
              <a:t>You will be given a topic to discuss.</a:t>
            </a:r>
          </a:p>
          <a:p>
            <a:endParaRPr lang="en-US" dirty="0"/>
          </a:p>
          <a:p>
            <a:r>
              <a:rPr lang="en-US" dirty="0" smtClean="0"/>
              <a:t>Your task is to create an idea based on the topic and to find relevant and supporting examples in the text to support your idea.</a:t>
            </a:r>
            <a:endParaRPr lang="en-CA" dirty="0"/>
          </a:p>
        </p:txBody>
      </p:sp>
    </p:spTree>
    <p:extLst>
      <p:ext uri="{BB962C8B-B14F-4D97-AF65-F5344CB8AC3E}">
        <p14:creationId xmlns:p14="http://schemas.microsoft.com/office/powerpoint/2010/main" val="124281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Writing Rules</a:t>
            </a:r>
            <a:endParaRPr lang="en-CA" dirty="0"/>
          </a:p>
        </p:txBody>
      </p:sp>
      <p:sp>
        <p:nvSpPr>
          <p:cNvPr id="3" name="Content Placeholder 2"/>
          <p:cNvSpPr>
            <a:spLocks noGrp="1"/>
          </p:cNvSpPr>
          <p:nvPr>
            <p:ph idx="1"/>
          </p:nvPr>
        </p:nvSpPr>
        <p:spPr/>
        <p:txBody>
          <a:bodyPr/>
          <a:lstStyle/>
          <a:p>
            <a:r>
              <a:rPr lang="en-US" dirty="0" smtClean="0"/>
              <a:t>Use transition words to connect your ideas</a:t>
            </a:r>
          </a:p>
          <a:p>
            <a:endParaRPr lang="en-US" dirty="0"/>
          </a:p>
          <a:p>
            <a:endParaRPr lang="en-CA" dirty="0"/>
          </a:p>
        </p:txBody>
      </p:sp>
    </p:spTree>
    <p:extLst>
      <p:ext uri="{BB962C8B-B14F-4D97-AF65-F5344CB8AC3E}">
        <p14:creationId xmlns:p14="http://schemas.microsoft.com/office/powerpoint/2010/main" val="2494828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4800" dirty="0" smtClean="0">
                <a:solidFill>
                  <a:srgbClr val="FFC000"/>
                </a:solidFill>
                <a:latin typeface="Corbel" pitchFamily="34" charset="0"/>
              </a:rPr>
              <a:t>Transition Words/Phrases</a:t>
            </a:r>
            <a:endParaRPr lang="en-US" sz="4800" dirty="0" smtClean="0">
              <a:solidFill>
                <a:srgbClr val="FFC000"/>
              </a:solidFill>
              <a:latin typeface="Corbel" pitchFamily="34" charset="0"/>
            </a:endParaRPr>
          </a:p>
        </p:txBody>
      </p:sp>
      <p:sp>
        <p:nvSpPr>
          <p:cNvPr id="2052" name="Content Placeholder 5"/>
          <p:cNvSpPr>
            <a:spLocks noGrp="1"/>
          </p:cNvSpPr>
          <p:nvPr>
            <p:ph sz="half" idx="1"/>
          </p:nvPr>
        </p:nvSpPr>
        <p:spPr>
          <a:xfrm>
            <a:off x="152400" y="1600200"/>
            <a:ext cx="4343400" cy="4525963"/>
          </a:xfrm>
        </p:spPr>
        <p:txBody>
          <a:bodyPr/>
          <a:lstStyle/>
          <a:p>
            <a:pPr>
              <a:buFont typeface="Arial" charset="0"/>
              <a:buNone/>
            </a:pPr>
            <a:r>
              <a:rPr lang="en-CA" u="sng" dirty="0" smtClean="0"/>
              <a:t>Example #1:</a:t>
            </a:r>
          </a:p>
          <a:p>
            <a:pPr>
              <a:buFont typeface="Arial" charset="0"/>
              <a:buNone/>
            </a:pPr>
            <a:r>
              <a:rPr lang="en-CA" dirty="0" smtClean="0"/>
              <a:t>	To be honest, you must tell the truth.  If you cheat on a test, that’s being dishonest.  It’s better to receive the mark you deserve and learn from your mistakes. Tell the truth; it’s worth it!</a:t>
            </a:r>
          </a:p>
          <a:p>
            <a:pPr>
              <a:buFont typeface="Arial" charset="0"/>
              <a:buNone/>
            </a:pPr>
            <a:endParaRPr lang="en-US" dirty="0" smtClean="0">
              <a:solidFill>
                <a:srgbClr val="002060"/>
              </a:solidFill>
            </a:endParaRPr>
          </a:p>
        </p:txBody>
      </p:sp>
      <p:sp>
        <p:nvSpPr>
          <p:cNvPr id="2053" name="Content Placeholder 6"/>
          <p:cNvSpPr>
            <a:spLocks noGrp="1"/>
          </p:cNvSpPr>
          <p:nvPr>
            <p:ph sz="half" idx="2"/>
          </p:nvPr>
        </p:nvSpPr>
        <p:spPr>
          <a:xfrm>
            <a:off x="4114800" y="1600200"/>
            <a:ext cx="4876800" cy="4525963"/>
          </a:xfrm>
        </p:spPr>
        <p:txBody>
          <a:bodyPr/>
          <a:lstStyle/>
          <a:p>
            <a:pPr>
              <a:buFont typeface="Arial" charset="0"/>
              <a:buNone/>
            </a:pPr>
            <a:r>
              <a:rPr lang="en-CA" dirty="0" smtClean="0">
                <a:solidFill>
                  <a:srgbClr val="FF0000"/>
                </a:solidFill>
              </a:rPr>
              <a:t>	</a:t>
            </a:r>
            <a:r>
              <a:rPr lang="en-CA" u="sng" dirty="0" smtClean="0"/>
              <a:t>Example #2:</a:t>
            </a:r>
          </a:p>
          <a:p>
            <a:pPr>
              <a:buFont typeface="Arial" charset="0"/>
              <a:buNone/>
            </a:pPr>
            <a:r>
              <a:rPr lang="en-CA" dirty="0" smtClean="0">
                <a:solidFill>
                  <a:srgbClr val="002060"/>
                </a:solidFill>
              </a:rPr>
              <a:t>	</a:t>
            </a:r>
            <a:r>
              <a:rPr lang="en-CA" dirty="0" smtClean="0">
                <a:solidFill>
                  <a:srgbClr val="FF0000"/>
                </a:solidFill>
              </a:rPr>
              <a:t>In order to be </a:t>
            </a:r>
            <a:r>
              <a:rPr lang="en-CA" dirty="0" smtClean="0"/>
              <a:t>honest, you must tell the truth</a:t>
            </a:r>
            <a:r>
              <a:rPr lang="en-CA" dirty="0" smtClean="0">
                <a:solidFill>
                  <a:srgbClr val="002060"/>
                </a:solidFill>
              </a:rPr>
              <a:t>.  </a:t>
            </a:r>
            <a:r>
              <a:rPr lang="en-CA" dirty="0" smtClean="0">
                <a:solidFill>
                  <a:srgbClr val="FF0000"/>
                </a:solidFill>
              </a:rPr>
              <a:t>For example, </a:t>
            </a:r>
            <a:r>
              <a:rPr lang="en-CA" dirty="0" smtClean="0"/>
              <a:t>if you cheat on a test, that’s being dishonest.  </a:t>
            </a:r>
            <a:r>
              <a:rPr lang="en-CA" dirty="0" smtClean="0">
                <a:solidFill>
                  <a:srgbClr val="FF0000"/>
                </a:solidFill>
              </a:rPr>
              <a:t>Therefore, </a:t>
            </a:r>
            <a:r>
              <a:rPr lang="en-CA" dirty="0" smtClean="0"/>
              <a:t>it’s better to receive the mark you deserve and learn from your mistakes. Tell the truth; it’s worth it!  </a:t>
            </a:r>
            <a:endParaRPr lang="en-US" dirty="0" smtClean="0"/>
          </a:p>
        </p:txBody>
      </p:sp>
    </p:spTree>
    <p:extLst>
      <p:ext uri="{BB962C8B-B14F-4D97-AF65-F5344CB8AC3E}">
        <p14:creationId xmlns:p14="http://schemas.microsoft.com/office/powerpoint/2010/main" val="223356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5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CA" dirty="0"/>
          </a:p>
        </p:txBody>
      </p:sp>
      <p:sp>
        <p:nvSpPr>
          <p:cNvPr id="3" name="Content Placeholder 2"/>
          <p:cNvSpPr>
            <a:spLocks noGrp="1"/>
          </p:cNvSpPr>
          <p:nvPr>
            <p:ph idx="1"/>
          </p:nvPr>
        </p:nvSpPr>
        <p:spPr/>
        <p:txBody>
          <a:bodyPr/>
          <a:lstStyle/>
          <a:p>
            <a:r>
              <a:rPr lang="en-US" dirty="0" smtClean="0"/>
              <a:t>Look at the example FLP and underline all the transition words used. </a:t>
            </a:r>
            <a:endParaRPr lang="en-CA" dirty="0"/>
          </a:p>
        </p:txBody>
      </p:sp>
    </p:spTree>
    <p:extLst>
      <p:ext uri="{BB962C8B-B14F-4D97-AF65-F5344CB8AC3E}">
        <p14:creationId xmlns:p14="http://schemas.microsoft.com/office/powerpoint/2010/main" val="628229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CA" dirty="0"/>
          </a:p>
        </p:txBody>
      </p:sp>
      <p:sp>
        <p:nvSpPr>
          <p:cNvPr id="3" name="Content Placeholder 2"/>
          <p:cNvSpPr>
            <a:spLocks noGrp="1"/>
          </p:cNvSpPr>
          <p:nvPr>
            <p:ph idx="1"/>
          </p:nvPr>
        </p:nvSpPr>
        <p:spPr/>
        <p:txBody>
          <a:bodyPr/>
          <a:lstStyle/>
          <a:p>
            <a:r>
              <a:rPr lang="en-US" dirty="0" smtClean="0"/>
              <a:t>Time to write your FLP!</a:t>
            </a:r>
          </a:p>
          <a:p>
            <a:pPr marL="118872" indent="0">
              <a:buNone/>
            </a:pPr>
            <a:endParaRPr lang="en-US" dirty="0"/>
          </a:p>
        </p:txBody>
      </p:sp>
    </p:spTree>
    <p:extLst>
      <p:ext uri="{BB962C8B-B14F-4D97-AF65-F5344CB8AC3E}">
        <p14:creationId xmlns:p14="http://schemas.microsoft.com/office/powerpoint/2010/main" val="335251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FLP is the starting point</a:t>
            </a:r>
            <a:endParaRPr lang="en-CA" dirty="0"/>
          </a:p>
        </p:txBody>
      </p:sp>
      <p:sp>
        <p:nvSpPr>
          <p:cNvPr id="3" name="Content Placeholder 2"/>
          <p:cNvSpPr>
            <a:spLocks noGrp="1"/>
          </p:cNvSpPr>
          <p:nvPr>
            <p:ph idx="1"/>
          </p:nvPr>
        </p:nvSpPr>
        <p:spPr/>
        <p:txBody>
          <a:bodyPr/>
          <a:lstStyle/>
          <a:p>
            <a:r>
              <a:rPr lang="en-US" dirty="0" smtClean="0"/>
              <a:t> A FLP is written using similar techniques to an essay. </a:t>
            </a:r>
          </a:p>
          <a:p>
            <a:endParaRPr lang="en-US" dirty="0"/>
          </a:p>
          <a:p>
            <a:r>
              <a:rPr lang="en-US" dirty="0" smtClean="0"/>
              <a:t>By practicing writing the FLP, you will also be establishing necessary essay writing skills.</a:t>
            </a:r>
            <a:endParaRPr lang="en-CA"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4612483"/>
            <a:ext cx="1838325" cy="215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75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The Hook</a:t>
            </a:r>
            <a:endParaRPr lang="en-US" dirty="0"/>
          </a:p>
        </p:txBody>
      </p:sp>
      <p:sp>
        <p:nvSpPr>
          <p:cNvPr id="3" name="Content Placeholder 2"/>
          <p:cNvSpPr>
            <a:spLocks noGrp="1"/>
          </p:cNvSpPr>
          <p:nvPr>
            <p:ph idx="1"/>
          </p:nvPr>
        </p:nvSpPr>
        <p:spPr/>
        <p:txBody>
          <a:bodyPr/>
          <a:lstStyle/>
          <a:p>
            <a:r>
              <a:rPr lang="en-US" dirty="0" smtClean="0"/>
              <a:t>Write a </a:t>
            </a:r>
            <a:r>
              <a:rPr lang="en-US" b="1" dirty="0" smtClean="0"/>
              <a:t>catchy</a:t>
            </a:r>
            <a:r>
              <a:rPr lang="en-US" dirty="0" smtClean="0"/>
              <a:t> first sentence to interest your reader.</a:t>
            </a:r>
          </a:p>
          <a:p>
            <a:endParaRPr lang="en-US" dirty="0"/>
          </a:p>
          <a:p>
            <a:r>
              <a:rPr lang="en-US" dirty="0" smtClean="0"/>
              <a:t>Make sure you </a:t>
            </a:r>
            <a:r>
              <a:rPr lang="en-US" b="1" dirty="0" smtClean="0"/>
              <a:t>connect</a:t>
            </a:r>
            <a:r>
              <a:rPr lang="en-US" dirty="0" smtClean="0"/>
              <a:t> it to your topic sentence.</a:t>
            </a:r>
          </a:p>
          <a:p>
            <a:endParaRPr lang="en-US" dirty="0"/>
          </a:p>
          <a:p>
            <a:r>
              <a:rPr lang="en-US" dirty="0" smtClean="0"/>
              <a:t>Remember, there are lots of different ways to start your paragraph.</a:t>
            </a:r>
            <a:endParaRPr lang="en-US" dirty="0"/>
          </a:p>
        </p:txBody>
      </p:sp>
    </p:spTree>
    <p:extLst>
      <p:ext uri="{BB962C8B-B14F-4D97-AF65-F5344CB8AC3E}">
        <p14:creationId xmlns:p14="http://schemas.microsoft.com/office/powerpoint/2010/main" val="310354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Topic Sentence</a:t>
            </a:r>
            <a:endParaRPr lang="en-CA" dirty="0"/>
          </a:p>
        </p:txBody>
      </p:sp>
      <p:sp>
        <p:nvSpPr>
          <p:cNvPr id="3" name="Content Placeholder 2"/>
          <p:cNvSpPr>
            <a:spLocks noGrp="1"/>
          </p:cNvSpPr>
          <p:nvPr>
            <p:ph idx="1"/>
          </p:nvPr>
        </p:nvSpPr>
        <p:spPr/>
        <p:txBody>
          <a:bodyPr/>
          <a:lstStyle/>
          <a:p>
            <a:r>
              <a:rPr lang="en-US" dirty="0" smtClean="0"/>
              <a:t>Your </a:t>
            </a:r>
            <a:r>
              <a:rPr lang="en-US" b="1" dirty="0" smtClean="0"/>
              <a:t>topic sentence </a:t>
            </a:r>
            <a:r>
              <a:rPr lang="en-US" dirty="0" smtClean="0"/>
              <a:t>must inform your reader of </a:t>
            </a:r>
            <a:r>
              <a:rPr lang="en-US" b="1" dirty="0" smtClean="0"/>
              <a:t>three things</a:t>
            </a:r>
            <a:r>
              <a:rPr lang="en-US" dirty="0" smtClean="0"/>
              <a:t>:</a:t>
            </a:r>
          </a:p>
          <a:p>
            <a:endParaRPr lang="en-US" dirty="0" smtClean="0"/>
          </a:p>
          <a:p>
            <a:pPr lvl="1"/>
            <a:r>
              <a:rPr lang="en-US" dirty="0" smtClean="0"/>
              <a:t>The author(s)</a:t>
            </a:r>
          </a:p>
          <a:p>
            <a:pPr lvl="1"/>
            <a:endParaRPr lang="en-US" dirty="0" smtClean="0"/>
          </a:p>
          <a:p>
            <a:pPr lvl="1"/>
            <a:r>
              <a:rPr lang="en-US" dirty="0" smtClean="0"/>
              <a:t>The title (s)</a:t>
            </a:r>
          </a:p>
          <a:p>
            <a:pPr lvl="1"/>
            <a:endParaRPr lang="en-US" dirty="0" smtClean="0"/>
          </a:p>
          <a:p>
            <a:pPr lvl="1"/>
            <a:r>
              <a:rPr lang="en-US" dirty="0" smtClean="0"/>
              <a:t>Your main idea</a:t>
            </a:r>
          </a:p>
          <a:p>
            <a:pPr marL="457200" lvl="1" indent="0">
              <a:buNone/>
            </a:pP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895600"/>
            <a:ext cx="432435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812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CA" dirty="0"/>
          </a:p>
        </p:txBody>
      </p:sp>
      <p:sp>
        <p:nvSpPr>
          <p:cNvPr id="3" name="Content Placeholder 2"/>
          <p:cNvSpPr>
            <a:spLocks noGrp="1"/>
          </p:cNvSpPr>
          <p:nvPr>
            <p:ph idx="1"/>
          </p:nvPr>
        </p:nvSpPr>
        <p:spPr/>
        <p:txBody>
          <a:bodyPr/>
          <a:lstStyle/>
          <a:p>
            <a:pPr marL="118872" indent="0">
              <a:buNone/>
            </a:pPr>
            <a:endParaRPr lang="en-US" dirty="0" smtClean="0"/>
          </a:p>
          <a:p>
            <a:endParaRPr lang="en-US" dirty="0"/>
          </a:p>
          <a:p>
            <a:endParaRPr lang="en-US" dirty="0" smtClean="0"/>
          </a:p>
          <a:p>
            <a:pPr marL="118872" indent="0"/>
            <a:r>
              <a:rPr lang="en-CA" dirty="0" smtClean="0"/>
              <a:t>In John Boyne’s </a:t>
            </a:r>
            <a:r>
              <a:rPr lang="en-CA" i="1" dirty="0" smtClean="0"/>
              <a:t>The Boy in the Striped </a:t>
            </a:r>
            <a:r>
              <a:rPr lang="en-CA" i="1" dirty="0" err="1" smtClean="0"/>
              <a:t>Pajamas</a:t>
            </a:r>
            <a:r>
              <a:rPr lang="en-CA" i="1" dirty="0" smtClean="0"/>
              <a:t> </a:t>
            </a:r>
            <a:r>
              <a:rPr lang="en-CA" dirty="0" smtClean="0"/>
              <a:t>the character of Bruno is very innocent, but also deeply ignorant. </a:t>
            </a:r>
            <a:endParaRPr lang="en-US" dirty="0" smtClean="0"/>
          </a:p>
          <a:p>
            <a:pPr marL="118872" indent="0">
              <a:buNone/>
            </a:pPr>
            <a:endParaRPr lang="en-US" dirty="0"/>
          </a:p>
        </p:txBody>
      </p:sp>
      <p:cxnSp>
        <p:nvCxnSpPr>
          <p:cNvPr id="5" name="Straight Arrow Connector 4"/>
          <p:cNvCxnSpPr/>
          <p:nvPr/>
        </p:nvCxnSpPr>
        <p:spPr>
          <a:xfrm>
            <a:off x="1828800" y="2743200"/>
            <a:ext cx="554360" cy="59283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6" name="Straight Arrow Connector 5"/>
          <p:cNvCxnSpPr/>
          <p:nvPr/>
        </p:nvCxnSpPr>
        <p:spPr>
          <a:xfrm>
            <a:off x="5580112" y="2678832"/>
            <a:ext cx="554360" cy="592832"/>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 name="Straight Arrow Connector 6"/>
          <p:cNvCxnSpPr/>
          <p:nvPr/>
        </p:nvCxnSpPr>
        <p:spPr>
          <a:xfrm flipV="1">
            <a:off x="5410200" y="4419600"/>
            <a:ext cx="504056" cy="57606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TextBox 15"/>
          <p:cNvSpPr txBox="1"/>
          <p:nvPr/>
        </p:nvSpPr>
        <p:spPr>
          <a:xfrm>
            <a:off x="838200" y="2209800"/>
            <a:ext cx="1584176"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dirty="0" smtClean="0"/>
              <a:t>Author</a:t>
            </a:r>
            <a:endParaRPr lang="en-CA" dirty="0"/>
          </a:p>
        </p:txBody>
      </p:sp>
      <p:sp>
        <p:nvSpPr>
          <p:cNvPr id="17" name="TextBox 16"/>
          <p:cNvSpPr txBox="1"/>
          <p:nvPr/>
        </p:nvSpPr>
        <p:spPr>
          <a:xfrm>
            <a:off x="4788024" y="2168466"/>
            <a:ext cx="1584176"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Title</a:t>
            </a:r>
            <a:endParaRPr lang="en-CA" dirty="0"/>
          </a:p>
        </p:txBody>
      </p:sp>
      <p:sp>
        <p:nvSpPr>
          <p:cNvPr id="18" name="TextBox 17"/>
          <p:cNvSpPr txBox="1"/>
          <p:nvPr/>
        </p:nvSpPr>
        <p:spPr>
          <a:xfrm>
            <a:off x="3962400" y="5257800"/>
            <a:ext cx="158417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smtClean="0"/>
              <a:t>Main Idea</a:t>
            </a:r>
            <a:endParaRPr lang="en-CA" dirty="0"/>
          </a:p>
        </p:txBody>
      </p:sp>
      <p:cxnSp>
        <p:nvCxnSpPr>
          <p:cNvPr id="10" name="Straight Arrow Connector 9"/>
          <p:cNvCxnSpPr/>
          <p:nvPr/>
        </p:nvCxnSpPr>
        <p:spPr>
          <a:xfrm rot="16200000" flipV="1">
            <a:off x="3253172" y="4900228"/>
            <a:ext cx="609600" cy="41034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68365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CA" dirty="0"/>
          </a:p>
        </p:txBody>
      </p:sp>
      <p:sp>
        <p:nvSpPr>
          <p:cNvPr id="3" name="Content Placeholder 2"/>
          <p:cNvSpPr>
            <a:spLocks noGrp="1"/>
          </p:cNvSpPr>
          <p:nvPr>
            <p:ph idx="1"/>
          </p:nvPr>
        </p:nvSpPr>
        <p:spPr/>
        <p:txBody>
          <a:bodyPr/>
          <a:lstStyle/>
          <a:p>
            <a:pPr marL="118872" indent="0">
              <a:buNone/>
            </a:pPr>
            <a:endParaRPr lang="en-US" dirty="0" smtClean="0"/>
          </a:p>
          <a:p>
            <a:endParaRPr lang="en-US" dirty="0"/>
          </a:p>
          <a:p>
            <a:endParaRPr lang="en-US" dirty="0" smtClean="0"/>
          </a:p>
          <a:p>
            <a:r>
              <a:rPr lang="en-US" dirty="0" smtClean="0"/>
              <a:t>In William Shakespeare’s </a:t>
            </a:r>
            <a:r>
              <a:rPr lang="en-US" i="1" dirty="0" smtClean="0"/>
              <a:t>Romeo and Juliet</a:t>
            </a:r>
            <a:r>
              <a:rPr lang="en-US" dirty="0" smtClean="0"/>
              <a:t>, the characters of the Nurse and Lady Capulet both have a maternal relationship with Juliet.</a:t>
            </a:r>
          </a:p>
          <a:p>
            <a:pPr marL="118872" indent="0">
              <a:buNone/>
            </a:pPr>
            <a:endParaRPr lang="en-US" dirty="0" smtClean="0"/>
          </a:p>
          <a:p>
            <a:pPr marL="118872" indent="0">
              <a:buNone/>
            </a:pPr>
            <a:endParaRPr lang="en-US" dirty="0"/>
          </a:p>
        </p:txBody>
      </p:sp>
      <p:cxnSp>
        <p:nvCxnSpPr>
          <p:cNvPr id="5" name="Straight Arrow Connector 4"/>
          <p:cNvCxnSpPr/>
          <p:nvPr/>
        </p:nvCxnSpPr>
        <p:spPr>
          <a:xfrm>
            <a:off x="2267744" y="2678832"/>
            <a:ext cx="554360" cy="59283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6" name="Straight Arrow Connector 5"/>
          <p:cNvCxnSpPr/>
          <p:nvPr/>
        </p:nvCxnSpPr>
        <p:spPr>
          <a:xfrm>
            <a:off x="5580112" y="2678832"/>
            <a:ext cx="554360" cy="592832"/>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 name="Straight Arrow Connector 6"/>
          <p:cNvCxnSpPr/>
          <p:nvPr/>
        </p:nvCxnSpPr>
        <p:spPr>
          <a:xfrm flipV="1">
            <a:off x="3923928" y="5013176"/>
            <a:ext cx="504056" cy="57606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TextBox 15"/>
          <p:cNvSpPr txBox="1"/>
          <p:nvPr/>
        </p:nvSpPr>
        <p:spPr>
          <a:xfrm>
            <a:off x="1237928" y="2227233"/>
            <a:ext cx="1584176"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dirty="0" smtClean="0"/>
              <a:t>Author</a:t>
            </a:r>
            <a:endParaRPr lang="en-CA" dirty="0"/>
          </a:p>
        </p:txBody>
      </p:sp>
      <p:sp>
        <p:nvSpPr>
          <p:cNvPr id="17" name="TextBox 16"/>
          <p:cNvSpPr txBox="1"/>
          <p:nvPr/>
        </p:nvSpPr>
        <p:spPr>
          <a:xfrm>
            <a:off x="4788024" y="2168466"/>
            <a:ext cx="1584176"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Title</a:t>
            </a:r>
            <a:endParaRPr lang="en-CA" dirty="0"/>
          </a:p>
        </p:txBody>
      </p:sp>
      <p:sp>
        <p:nvSpPr>
          <p:cNvPr id="18" name="TextBox 17"/>
          <p:cNvSpPr txBox="1"/>
          <p:nvPr/>
        </p:nvSpPr>
        <p:spPr>
          <a:xfrm>
            <a:off x="2676689" y="5755526"/>
            <a:ext cx="158417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smtClean="0"/>
              <a:t>Main Idea</a:t>
            </a:r>
            <a:endParaRPr lang="en-CA" dirty="0"/>
          </a:p>
        </p:txBody>
      </p:sp>
    </p:spTree>
    <p:extLst>
      <p:ext uri="{BB962C8B-B14F-4D97-AF65-F5344CB8AC3E}">
        <p14:creationId xmlns:p14="http://schemas.microsoft.com/office/powerpoint/2010/main" val="68365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CA" dirty="0"/>
          </a:p>
        </p:txBody>
      </p:sp>
      <p:sp>
        <p:nvSpPr>
          <p:cNvPr id="3" name="Content Placeholder 2"/>
          <p:cNvSpPr>
            <a:spLocks noGrp="1"/>
          </p:cNvSpPr>
          <p:nvPr>
            <p:ph idx="1"/>
          </p:nvPr>
        </p:nvSpPr>
        <p:spPr/>
        <p:txBody>
          <a:bodyPr/>
          <a:lstStyle/>
          <a:p>
            <a:r>
              <a:rPr lang="en-US" dirty="0" smtClean="0"/>
              <a:t>When referring to titles of books, plays, poems, and articles there are rules you must follow:</a:t>
            </a:r>
          </a:p>
          <a:p>
            <a:pPr lvl="1"/>
            <a:r>
              <a:rPr lang="en-US" dirty="0" smtClean="0"/>
              <a:t>1) Underline or </a:t>
            </a:r>
            <a:r>
              <a:rPr lang="en-US" i="1" dirty="0" smtClean="0"/>
              <a:t>italicize</a:t>
            </a:r>
            <a:r>
              <a:rPr lang="en-US" dirty="0" smtClean="0"/>
              <a:t> titles of novels and plays</a:t>
            </a:r>
          </a:p>
          <a:p>
            <a:pPr lvl="2"/>
            <a:r>
              <a:rPr lang="en-US" u="sng" dirty="0"/>
              <a:t>The Boy in the Striped Pajama</a:t>
            </a:r>
            <a:r>
              <a:rPr lang="en-US" dirty="0"/>
              <a:t>s or </a:t>
            </a:r>
            <a:r>
              <a:rPr lang="en-US" i="1" dirty="0"/>
              <a:t>The Cage</a:t>
            </a:r>
            <a:endParaRPr lang="en-CA" i="1" dirty="0"/>
          </a:p>
          <a:p>
            <a:pPr marL="768096" lvl="2" indent="0">
              <a:buNone/>
            </a:pPr>
            <a:endParaRPr lang="en-US" dirty="0"/>
          </a:p>
          <a:p>
            <a:pPr lvl="1"/>
            <a:r>
              <a:rPr lang="en-US" dirty="0" smtClean="0"/>
              <a:t>2) Use quotation marks for poems, short stories, and articles</a:t>
            </a:r>
          </a:p>
          <a:p>
            <a:pPr lvl="2"/>
            <a:r>
              <a:rPr lang="en-US" dirty="0" smtClean="0"/>
              <a:t>“Ruthless”</a:t>
            </a:r>
          </a:p>
        </p:txBody>
      </p:sp>
    </p:spTree>
    <p:extLst>
      <p:ext uri="{BB962C8B-B14F-4D97-AF65-F5344CB8AC3E}">
        <p14:creationId xmlns:p14="http://schemas.microsoft.com/office/powerpoint/2010/main" val="104383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a:t>
            </a:r>
            <a:r>
              <a:rPr lang="en-US" dirty="0"/>
              <a:t>3</a:t>
            </a:r>
            <a:r>
              <a:rPr lang="en-US" dirty="0" smtClean="0"/>
              <a:t>– Make your 3 points</a:t>
            </a:r>
            <a:endParaRPr lang="en-CA" dirty="0"/>
          </a:p>
        </p:txBody>
      </p:sp>
      <p:sp>
        <p:nvSpPr>
          <p:cNvPr id="3" name="Content Placeholder 2"/>
          <p:cNvSpPr>
            <a:spLocks noGrp="1"/>
          </p:cNvSpPr>
          <p:nvPr>
            <p:ph idx="1"/>
          </p:nvPr>
        </p:nvSpPr>
        <p:spPr/>
        <p:txBody>
          <a:bodyPr/>
          <a:lstStyle/>
          <a:p>
            <a:r>
              <a:rPr lang="en-US" dirty="0" smtClean="0"/>
              <a:t>You want to include a minimum of</a:t>
            </a:r>
            <a:r>
              <a:rPr lang="en-US" b="1" i="1" dirty="0" smtClean="0"/>
              <a:t> </a:t>
            </a:r>
            <a:r>
              <a:rPr lang="en-US" b="1" dirty="0" smtClean="0"/>
              <a:t>three</a:t>
            </a:r>
            <a:r>
              <a:rPr lang="en-US" b="1" i="1" dirty="0" smtClean="0"/>
              <a:t> </a:t>
            </a:r>
            <a:r>
              <a:rPr lang="en-US" dirty="0" smtClean="0"/>
              <a:t>points in your paragraph.</a:t>
            </a:r>
          </a:p>
          <a:p>
            <a:endParaRPr lang="en-US" dirty="0" smtClean="0"/>
          </a:p>
          <a:p>
            <a:r>
              <a:rPr lang="en-US" dirty="0" smtClean="0"/>
              <a:t>The best way to present your points is to use the </a:t>
            </a:r>
            <a:r>
              <a:rPr lang="en-US" b="1" dirty="0" smtClean="0"/>
              <a:t>ACE structure.</a:t>
            </a:r>
          </a:p>
          <a:p>
            <a:endParaRPr lang="en-US" dirty="0"/>
          </a:p>
          <a:p>
            <a:r>
              <a:rPr lang="en-US" dirty="0" smtClean="0"/>
              <a:t>You will need to use the ACE structure </a:t>
            </a:r>
            <a:r>
              <a:rPr lang="en-US" b="1" dirty="0" smtClean="0"/>
              <a:t>three times.</a:t>
            </a:r>
            <a:endParaRPr lang="en-US" b="1" dirty="0"/>
          </a:p>
          <a:p>
            <a:endParaRPr lang="en-US" dirty="0" smtClean="0"/>
          </a:p>
          <a:p>
            <a:endParaRPr lang="en-US" dirty="0" smtClean="0"/>
          </a:p>
        </p:txBody>
      </p:sp>
    </p:spTree>
    <p:extLst>
      <p:ext uri="{BB962C8B-B14F-4D97-AF65-F5344CB8AC3E}">
        <p14:creationId xmlns:p14="http://schemas.microsoft.com/office/powerpoint/2010/main" val="33294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1812</TotalTime>
  <Words>1009</Words>
  <Application>Microsoft Office PowerPoint</Application>
  <PresentationFormat>On-screen Show (4:3)</PresentationFormat>
  <Paragraphs>135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Corbel</vt:lpstr>
      <vt:lpstr>Wingdings</vt:lpstr>
      <vt:lpstr>Wingdings 2</vt:lpstr>
      <vt:lpstr>Wingdings 3</vt:lpstr>
      <vt:lpstr>Module</vt:lpstr>
      <vt:lpstr>A Formal Literary Paragraph</vt:lpstr>
      <vt:lpstr>What is a formal literary paragraph?</vt:lpstr>
      <vt:lpstr>The FLP is the starting point</vt:lpstr>
      <vt:lpstr>Step 1 – The Hook</vt:lpstr>
      <vt:lpstr>Step 2 – Topic Sentence</vt:lpstr>
      <vt:lpstr>Examples</vt:lpstr>
      <vt:lpstr>Examples</vt:lpstr>
      <vt:lpstr>Important Note</vt:lpstr>
      <vt:lpstr>Step 3– Make your 3 points</vt:lpstr>
      <vt:lpstr>ACE Your Writing</vt:lpstr>
      <vt:lpstr>Example</vt:lpstr>
      <vt:lpstr>The Quote Sandwich</vt:lpstr>
      <vt:lpstr>Step 4 – A thoughtful conclusion</vt:lpstr>
      <vt:lpstr>FLP Structure</vt:lpstr>
      <vt:lpstr>FLP Example</vt:lpstr>
      <vt:lpstr>6+ 1 Traits of Writing</vt:lpstr>
      <vt:lpstr>6 + 1Traits of Writing</vt:lpstr>
      <vt:lpstr>Formal Writing Rules</vt:lpstr>
      <vt:lpstr>Formal Writing Rules</vt:lpstr>
      <vt:lpstr>Formal Writing Rules</vt:lpstr>
      <vt:lpstr>Transition Words/Phrases</vt:lpstr>
      <vt:lpstr>Practice</vt:lpstr>
      <vt:lpstr>Your Turn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Formal Literary Paragraph</dc:title>
  <dc:creator>Bronwen</dc:creator>
  <cp:lastModifiedBy>teacher</cp:lastModifiedBy>
  <cp:revision>39</cp:revision>
  <cp:lastPrinted>2012-03-09T07:10:46Z</cp:lastPrinted>
  <dcterms:created xsi:type="dcterms:W3CDTF">2012-02-27T23:03:45Z</dcterms:created>
  <dcterms:modified xsi:type="dcterms:W3CDTF">2017-02-09T17:02:36Z</dcterms:modified>
</cp:coreProperties>
</file>