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5" r:id="rId17"/>
    <p:sldId id="276" r:id="rId18"/>
    <p:sldId id="277" r:id="rId19"/>
    <p:sldId id="272" r:id="rId20"/>
    <p:sldId id="273" r:id="rId21"/>
    <p:sldId id="274"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295DE57-E658-4A42-9D37-622A39C68BC4}" type="datetimeFigureOut">
              <a:rPr lang="en-US" smtClean="0"/>
              <a:t>4/9/2013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780F2D0-270C-42C5-8D76-D650E093DB9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95DE57-E658-4A42-9D37-622A39C68BC4}" type="datetimeFigureOut">
              <a:rPr lang="en-US" smtClean="0"/>
              <a:t>4/9/2013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80F2D0-270C-42C5-8D76-D650E093DB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295DE57-E658-4A42-9D37-622A39C68BC4}" type="datetimeFigureOut">
              <a:rPr lang="en-US" smtClean="0"/>
              <a:t>4/9/2013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780F2D0-270C-42C5-8D76-D650E093DB9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295DE57-E658-4A42-9D37-622A39C68BC4}" type="datetimeFigureOut">
              <a:rPr lang="en-US" smtClean="0"/>
              <a:t>4/9/2013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780F2D0-270C-42C5-8D76-D650E093DB9F}"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295DE57-E658-4A42-9D37-622A39C68BC4}" type="datetimeFigureOut">
              <a:rPr lang="en-US" smtClean="0"/>
              <a:t>4/9/2013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780F2D0-270C-42C5-8D76-D650E093DB9F}"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295DE57-E658-4A42-9D37-622A39C68BC4}" type="datetimeFigureOut">
              <a:rPr lang="en-US" smtClean="0"/>
              <a:t>4/9/2013</a:t>
            </a:fld>
            <a:endParaRPr lang="en-US"/>
          </a:p>
        </p:txBody>
      </p:sp>
      <p:sp>
        <p:nvSpPr>
          <p:cNvPr id="10" name="Slide Number Placeholder 9"/>
          <p:cNvSpPr>
            <a:spLocks noGrp="1"/>
          </p:cNvSpPr>
          <p:nvPr>
            <p:ph type="sldNum" sz="quarter" idx="16"/>
          </p:nvPr>
        </p:nvSpPr>
        <p:spPr/>
        <p:txBody>
          <a:bodyPr rtlCol="0"/>
          <a:lstStyle/>
          <a:p>
            <a:fld id="{5780F2D0-270C-42C5-8D76-D650E093DB9F}"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295DE57-E658-4A42-9D37-622A39C68BC4}" type="datetimeFigureOut">
              <a:rPr lang="en-US" smtClean="0"/>
              <a:t>4/9/2013</a:t>
            </a:fld>
            <a:endParaRPr lang="en-US"/>
          </a:p>
        </p:txBody>
      </p:sp>
      <p:sp>
        <p:nvSpPr>
          <p:cNvPr id="12" name="Slide Number Placeholder 11"/>
          <p:cNvSpPr>
            <a:spLocks noGrp="1"/>
          </p:cNvSpPr>
          <p:nvPr>
            <p:ph type="sldNum" sz="quarter" idx="16"/>
          </p:nvPr>
        </p:nvSpPr>
        <p:spPr/>
        <p:txBody>
          <a:bodyPr rtlCol="0"/>
          <a:lstStyle/>
          <a:p>
            <a:fld id="{5780F2D0-270C-42C5-8D76-D650E093DB9F}"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295DE57-E658-4A42-9D37-622A39C68BC4}" type="datetimeFigureOut">
              <a:rPr lang="en-US" smtClean="0"/>
              <a:t>4/9/2013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780F2D0-270C-42C5-8D76-D650E093DB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95DE57-E658-4A42-9D37-622A39C68BC4}" type="datetimeFigureOut">
              <a:rPr lang="en-US" smtClean="0"/>
              <a:t>4/9/2013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780F2D0-270C-42C5-8D76-D650E093DB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295DE57-E658-4A42-9D37-622A39C68BC4}" type="datetimeFigureOut">
              <a:rPr lang="en-US" smtClean="0"/>
              <a:t>4/9/2013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780F2D0-270C-42C5-8D76-D650E093DB9F}"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295DE57-E658-4A42-9D37-622A39C68BC4}" type="datetimeFigureOut">
              <a:rPr lang="en-US" smtClean="0"/>
              <a:t>4/9/2013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780F2D0-270C-42C5-8D76-D650E093DB9F}"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295DE57-E658-4A42-9D37-622A39C68BC4}" type="datetimeFigureOut">
              <a:rPr lang="en-US" smtClean="0"/>
              <a:t>4/9/2013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780F2D0-270C-42C5-8D76-D650E093DB9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Figurative language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516955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Literal terms vs. Figurative Terms</a:t>
            </a:r>
            <a:endParaRPr lang="en-US" dirty="0"/>
          </a:p>
        </p:txBody>
      </p:sp>
      <p:sp>
        <p:nvSpPr>
          <p:cNvPr id="3" name="Content Placeholder 2"/>
          <p:cNvSpPr>
            <a:spLocks noGrp="1"/>
          </p:cNvSpPr>
          <p:nvPr>
            <p:ph sz="quarter" idx="1"/>
          </p:nvPr>
        </p:nvSpPr>
        <p:spPr/>
        <p:txBody>
          <a:bodyPr/>
          <a:lstStyle/>
          <a:p>
            <a:r>
              <a:rPr lang="en-US" dirty="0" smtClean="0"/>
              <a:t>Metaphors and similes have literal terms and figurative terms.</a:t>
            </a:r>
          </a:p>
          <a:p>
            <a:endParaRPr lang="en-US" dirty="0"/>
          </a:p>
          <a:p>
            <a:r>
              <a:rPr lang="en-US" dirty="0" smtClean="0"/>
              <a:t>The literal terms is what we are comparing to something else.</a:t>
            </a:r>
          </a:p>
          <a:p>
            <a:endParaRPr lang="en-US" dirty="0"/>
          </a:p>
          <a:p>
            <a:r>
              <a:rPr lang="en-US" dirty="0" smtClean="0"/>
              <a:t>The figurative term is what is being compared to the literal term.</a:t>
            </a:r>
          </a:p>
        </p:txBody>
      </p:sp>
    </p:spTree>
    <p:extLst>
      <p:ext uri="{BB962C8B-B14F-4D97-AF65-F5344CB8AC3E}">
        <p14:creationId xmlns:p14="http://schemas.microsoft.com/office/powerpoint/2010/main" val="1567506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Literal terms vs. Figurative terms</a:t>
            </a:r>
            <a:endParaRPr lang="en-US" dirty="0"/>
          </a:p>
        </p:txBody>
      </p:sp>
      <p:sp>
        <p:nvSpPr>
          <p:cNvPr id="3" name="Content Placeholder 2"/>
          <p:cNvSpPr>
            <a:spLocks noGrp="1"/>
          </p:cNvSpPr>
          <p:nvPr>
            <p:ph sz="quarter" idx="1"/>
          </p:nvPr>
        </p:nvSpPr>
        <p:spPr/>
        <p:txBody>
          <a:bodyPr/>
          <a:lstStyle/>
          <a:p>
            <a:r>
              <a:rPr lang="en-US" dirty="0" smtClean="0"/>
              <a:t>That test was a bear!</a:t>
            </a:r>
          </a:p>
          <a:p>
            <a:endParaRPr lang="en-US" dirty="0" smtClean="0"/>
          </a:p>
          <a:p>
            <a:pPr lvl="1"/>
            <a:r>
              <a:rPr lang="en-US" dirty="0" smtClean="0"/>
              <a:t>Literal term = test</a:t>
            </a:r>
          </a:p>
          <a:p>
            <a:endParaRPr lang="en-US" dirty="0"/>
          </a:p>
          <a:p>
            <a:pPr lvl="1"/>
            <a:r>
              <a:rPr lang="en-US" dirty="0" smtClean="0"/>
              <a:t>Figurative term = bear</a:t>
            </a:r>
            <a:endParaRPr lang="en-US" dirty="0"/>
          </a:p>
        </p:txBody>
      </p:sp>
    </p:spTree>
    <p:extLst>
      <p:ext uri="{BB962C8B-B14F-4D97-AF65-F5344CB8AC3E}">
        <p14:creationId xmlns:p14="http://schemas.microsoft.com/office/powerpoint/2010/main" val="2095606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Personification</a:t>
            </a:r>
            <a:endParaRPr lang="en-US" dirty="0"/>
          </a:p>
        </p:txBody>
      </p:sp>
      <p:sp>
        <p:nvSpPr>
          <p:cNvPr id="3" name="Content Placeholder 2"/>
          <p:cNvSpPr>
            <a:spLocks noGrp="1"/>
          </p:cNvSpPr>
          <p:nvPr>
            <p:ph sz="quarter" idx="1"/>
          </p:nvPr>
        </p:nvSpPr>
        <p:spPr/>
        <p:txBody>
          <a:bodyPr/>
          <a:lstStyle/>
          <a:p>
            <a:r>
              <a:rPr lang="en-US" dirty="0" smtClean="0"/>
              <a:t>Personification is a special kind of metaphor that gives human qualities to something that is not human, such as an animal, object or an idea.</a:t>
            </a:r>
          </a:p>
          <a:p>
            <a:endParaRPr lang="en-US" dirty="0"/>
          </a:p>
          <a:p>
            <a:r>
              <a:rPr lang="en-US" dirty="0" smtClean="0"/>
              <a:t>Ex.  The tree sighed sadly in the cold.</a:t>
            </a:r>
          </a:p>
          <a:p>
            <a:pPr lvl="1"/>
            <a:r>
              <a:rPr lang="en-US" dirty="0" smtClean="0"/>
              <a:t>The tree can’t really sight or be sad. </a:t>
            </a:r>
          </a:p>
          <a:p>
            <a:pPr lvl="1"/>
            <a:r>
              <a:rPr lang="en-US" dirty="0" smtClean="0"/>
              <a:t>Literal term = tree</a:t>
            </a:r>
          </a:p>
          <a:p>
            <a:pPr lvl="1"/>
            <a:r>
              <a:rPr lang="en-US" dirty="0" smtClean="0"/>
              <a:t>Figurative term = a person (the tree is not really a person who can sight and be sad)</a:t>
            </a:r>
          </a:p>
          <a:p>
            <a:pPr lvl="1"/>
            <a:endParaRPr lang="en-US" dirty="0" smtClean="0"/>
          </a:p>
        </p:txBody>
      </p:sp>
    </p:spTree>
    <p:extLst>
      <p:ext uri="{BB962C8B-B14F-4D97-AF65-F5344CB8AC3E}">
        <p14:creationId xmlns:p14="http://schemas.microsoft.com/office/powerpoint/2010/main" val="1489959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Figurative Language # 1</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t>I was seven, I lay in the car</a:t>
            </a:r>
          </a:p>
          <a:p>
            <a:pPr marL="0" indent="0">
              <a:buNone/>
            </a:pPr>
            <a:r>
              <a:rPr lang="en-US" dirty="0" smtClean="0"/>
              <a:t>Watching palm trees swirl a sickening pattern past the glass.</a:t>
            </a:r>
          </a:p>
          <a:p>
            <a:pPr marL="0" indent="0">
              <a:buNone/>
            </a:pPr>
            <a:r>
              <a:rPr lang="en-US" dirty="0" smtClean="0"/>
              <a:t>My stomach was a melon split wide inside my skin.</a:t>
            </a:r>
          </a:p>
          <a:p>
            <a:pPr marL="0" indent="0">
              <a:buNone/>
            </a:pPr>
            <a:r>
              <a:rPr lang="en-US" dirty="0"/>
              <a:t>	</a:t>
            </a:r>
            <a:r>
              <a:rPr lang="en-US" dirty="0" smtClean="0"/>
              <a:t>--Naomi </a:t>
            </a:r>
            <a:r>
              <a:rPr lang="en-US" dirty="0" err="1" smtClean="0"/>
              <a:t>Shihab</a:t>
            </a:r>
            <a:r>
              <a:rPr lang="en-US" dirty="0" smtClean="0"/>
              <a:t> Nye, “Making a Fist”</a:t>
            </a:r>
          </a:p>
          <a:p>
            <a:pPr marL="0" indent="0">
              <a:buNone/>
            </a:pPr>
            <a:endParaRPr lang="en-US" dirty="0"/>
          </a:p>
          <a:p>
            <a:pPr marL="0" indent="0">
              <a:buNone/>
            </a:pPr>
            <a:r>
              <a:rPr lang="en-US" dirty="0" smtClean="0"/>
              <a:t>1. What is the metaphor in this poem? What is the literal term? What is the figurative term? What does the metaphor mean?</a:t>
            </a:r>
            <a:endParaRPr lang="en-US" dirty="0"/>
          </a:p>
        </p:txBody>
      </p:sp>
    </p:spTree>
    <p:extLst>
      <p:ext uri="{BB962C8B-B14F-4D97-AF65-F5344CB8AC3E}">
        <p14:creationId xmlns:p14="http://schemas.microsoft.com/office/powerpoint/2010/main" val="26433450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Figurative Language # 1</a:t>
            </a:r>
            <a:endParaRPr lang="en-US" dirty="0"/>
          </a:p>
        </p:txBody>
      </p:sp>
      <p:sp>
        <p:nvSpPr>
          <p:cNvPr id="3" name="Content Placeholder 2"/>
          <p:cNvSpPr>
            <a:spLocks noGrp="1"/>
          </p:cNvSpPr>
          <p:nvPr>
            <p:ph sz="quarter" idx="1"/>
          </p:nvPr>
        </p:nvSpPr>
        <p:spPr/>
        <p:txBody>
          <a:bodyPr/>
          <a:lstStyle/>
          <a:p>
            <a:r>
              <a:rPr lang="en-US" dirty="0" smtClean="0"/>
              <a:t>How would the meaning and impact of these lines change if Nye said simply, </a:t>
            </a:r>
            <a:r>
              <a:rPr lang="en-US" i="1" dirty="0" smtClean="0"/>
              <a:t>My stomach really hurt?</a:t>
            </a:r>
            <a:endParaRPr lang="en-US" i="1" dirty="0"/>
          </a:p>
        </p:txBody>
      </p:sp>
    </p:spTree>
    <p:extLst>
      <p:ext uri="{BB962C8B-B14F-4D97-AF65-F5344CB8AC3E}">
        <p14:creationId xmlns:p14="http://schemas.microsoft.com/office/powerpoint/2010/main" val="24012899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you try it</a:t>
            </a:r>
            <a:endParaRPr lang="en-US" dirty="0"/>
          </a:p>
        </p:txBody>
      </p:sp>
      <p:sp>
        <p:nvSpPr>
          <p:cNvPr id="3" name="Content Placeholder 2"/>
          <p:cNvSpPr>
            <a:spLocks noGrp="1"/>
          </p:cNvSpPr>
          <p:nvPr>
            <p:ph sz="quarter" idx="1"/>
          </p:nvPr>
        </p:nvSpPr>
        <p:spPr/>
        <p:txBody>
          <a:bodyPr/>
          <a:lstStyle/>
          <a:p>
            <a:r>
              <a:rPr lang="en-US" dirty="0" smtClean="0"/>
              <a:t>Rewrite the figurative term in Nye’s metaphor. Try to express feelings of anxiety and pain – both physical and emotional – with your metaphor.</a:t>
            </a:r>
          </a:p>
          <a:p>
            <a:endParaRPr lang="en-US" dirty="0"/>
          </a:p>
          <a:p>
            <a:r>
              <a:rPr lang="en-US" dirty="0" smtClean="0"/>
              <a:t>My stomach was __________________________.</a:t>
            </a:r>
            <a:endParaRPr lang="en-US" dirty="0"/>
          </a:p>
        </p:txBody>
      </p:sp>
    </p:spTree>
    <p:extLst>
      <p:ext uri="{BB962C8B-B14F-4D97-AF65-F5344CB8AC3E}">
        <p14:creationId xmlns:p14="http://schemas.microsoft.com/office/powerpoint/2010/main" val="742986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Figurative Language # 2</a:t>
            </a:r>
            <a:endParaRPr lang="en-US" dirty="0"/>
          </a:p>
        </p:txBody>
      </p:sp>
      <p:sp>
        <p:nvSpPr>
          <p:cNvPr id="3" name="Content Placeholder 2"/>
          <p:cNvSpPr>
            <a:spLocks noGrp="1"/>
          </p:cNvSpPr>
          <p:nvPr>
            <p:ph sz="quarter" idx="1"/>
          </p:nvPr>
        </p:nvSpPr>
        <p:spPr/>
        <p:txBody>
          <a:bodyPr/>
          <a:lstStyle/>
          <a:p>
            <a:r>
              <a:rPr lang="en-US" dirty="0" smtClean="0"/>
              <a:t>The Tangerine Times printed a special pullout section on the Lake Windsor Middle School sinkhole.  The photos were spectacular.  They had one huge shot of the splintered walkways sticking up in all directions, like Godzilla had just trampled through there.</a:t>
            </a:r>
          </a:p>
          <a:p>
            <a:pPr lvl="1"/>
            <a:r>
              <a:rPr lang="en-US" dirty="0" smtClean="0"/>
              <a:t>Edward Bloor, Tangerine</a:t>
            </a:r>
            <a:endParaRPr lang="en-US" dirty="0"/>
          </a:p>
        </p:txBody>
      </p:sp>
    </p:spTree>
    <p:extLst>
      <p:ext uri="{BB962C8B-B14F-4D97-AF65-F5344CB8AC3E}">
        <p14:creationId xmlns:p14="http://schemas.microsoft.com/office/powerpoint/2010/main" val="28143132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Figurative Language # 2</a:t>
            </a:r>
            <a:endParaRPr lang="en-US" dirty="0"/>
          </a:p>
        </p:txBody>
      </p:sp>
      <p:sp>
        <p:nvSpPr>
          <p:cNvPr id="3" name="Content Placeholder 2"/>
          <p:cNvSpPr>
            <a:spLocks noGrp="1"/>
          </p:cNvSpPr>
          <p:nvPr>
            <p:ph sz="quarter" idx="1"/>
          </p:nvPr>
        </p:nvSpPr>
        <p:spPr/>
        <p:txBody>
          <a:bodyPr/>
          <a:lstStyle/>
          <a:p>
            <a:r>
              <a:rPr lang="en-US" dirty="0" smtClean="0"/>
              <a:t>1. Is the phrase </a:t>
            </a:r>
            <a:r>
              <a:rPr lang="en-US" i="1" dirty="0" smtClean="0"/>
              <a:t>the splintered walkways sticking up in all direction</a:t>
            </a:r>
            <a:r>
              <a:rPr lang="en-US" dirty="0" smtClean="0"/>
              <a:t>s literal or figurative? Explain.</a:t>
            </a:r>
          </a:p>
          <a:p>
            <a:endParaRPr lang="en-US" dirty="0" smtClean="0"/>
          </a:p>
          <a:p>
            <a:r>
              <a:rPr lang="en-US" dirty="0" smtClean="0"/>
              <a:t>2. …</a:t>
            </a:r>
            <a:r>
              <a:rPr lang="en-US" i="1" dirty="0" smtClean="0"/>
              <a:t>like Godzilla had just trampled there </a:t>
            </a:r>
            <a:r>
              <a:rPr lang="en-US" dirty="0" smtClean="0"/>
              <a:t>is a simile.  Why is it a simile and not a metaphor? What are the literal and figurative terms?</a:t>
            </a:r>
            <a:endParaRPr lang="en-US" dirty="0"/>
          </a:p>
        </p:txBody>
      </p:sp>
    </p:spTree>
    <p:extLst>
      <p:ext uri="{BB962C8B-B14F-4D97-AF65-F5344CB8AC3E}">
        <p14:creationId xmlns:p14="http://schemas.microsoft.com/office/powerpoint/2010/main" val="15832319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you try it</a:t>
            </a:r>
            <a:endParaRPr lang="en-US" dirty="0"/>
          </a:p>
        </p:txBody>
      </p:sp>
      <p:sp>
        <p:nvSpPr>
          <p:cNvPr id="3" name="Content Placeholder 2"/>
          <p:cNvSpPr>
            <a:spLocks noGrp="1"/>
          </p:cNvSpPr>
          <p:nvPr>
            <p:ph sz="quarter" idx="1"/>
          </p:nvPr>
        </p:nvSpPr>
        <p:spPr/>
        <p:txBody>
          <a:bodyPr/>
          <a:lstStyle/>
          <a:p>
            <a:r>
              <a:rPr lang="en-US" dirty="0" smtClean="0"/>
              <a:t>Write one sentence which describes a park. First describe it literally (how the park really is), then support your description with a simile. Use this pattern for your sentence.</a:t>
            </a:r>
          </a:p>
          <a:p>
            <a:endParaRPr lang="en-US" dirty="0"/>
          </a:p>
          <a:p>
            <a:r>
              <a:rPr lang="en-US" dirty="0" smtClean="0"/>
              <a:t>The park ________________________________</a:t>
            </a:r>
          </a:p>
          <a:p>
            <a:pPr marL="0" indent="0">
              <a:buNone/>
            </a:pPr>
            <a:r>
              <a:rPr lang="en-US" dirty="0" smtClean="0"/>
              <a:t>_____________________ , like ______________</a:t>
            </a:r>
          </a:p>
          <a:p>
            <a:pPr marL="0" indent="0">
              <a:buNone/>
            </a:pPr>
            <a:r>
              <a:rPr lang="en-US" dirty="0" smtClean="0"/>
              <a:t>_________________________________________.</a:t>
            </a:r>
            <a:endParaRPr lang="en-US" dirty="0"/>
          </a:p>
        </p:txBody>
      </p:sp>
    </p:spTree>
    <p:extLst>
      <p:ext uri="{BB962C8B-B14F-4D97-AF65-F5344CB8AC3E}">
        <p14:creationId xmlns:p14="http://schemas.microsoft.com/office/powerpoint/2010/main" val="34920595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Figurative Language # 3</a:t>
            </a:r>
            <a:endParaRPr lang="en-US" dirty="0"/>
          </a:p>
        </p:txBody>
      </p:sp>
      <p:sp>
        <p:nvSpPr>
          <p:cNvPr id="3" name="Content Placeholder 2"/>
          <p:cNvSpPr>
            <a:spLocks noGrp="1"/>
          </p:cNvSpPr>
          <p:nvPr>
            <p:ph sz="quarter" idx="1"/>
          </p:nvPr>
        </p:nvSpPr>
        <p:spPr/>
        <p:txBody>
          <a:bodyPr/>
          <a:lstStyle/>
          <a:p>
            <a:r>
              <a:rPr lang="en-US" dirty="0" smtClean="0"/>
              <a:t>Frantic, Cole struggled to fly, but he could escape the nest.  All he could do was open his beak wide and raise it upward toward the sky, the action a simple admission that he was powerless.  There were no conditions, no vices, no lies, no deceit, no manipulation.  Only submission and a simple desire to live.  He wanted to live, but for that he needed help; otherwise his life would end in the nest.</a:t>
            </a:r>
          </a:p>
          <a:p>
            <a:pPr lvl="1"/>
            <a:r>
              <a:rPr lang="en-US" dirty="0" smtClean="0"/>
              <a:t>Ben </a:t>
            </a:r>
            <a:r>
              <a:rPr lang="en-US" dirty="0" err="1" smtClean="0"/>
              <a:t>Mikaelsen</a:t>
            </a:r>
            <a:r>
              <a:rPr lang="en-US" dirty="0" smtClean="0"/>
              <a:t>, Touching Spirit Bear</a:t>
            </a:r>
            <a:endParaRPr lang="en-US" dirty="0"/>
          </a:p>
        </p:txBody>
      </p:sp>
    </p:spTree>
    <p:extLst>
      <p:ext uri="{BB962C8B-B14F-4D97-AF65-F5344CB8AC3E}">
        <p14:creationId xmlns:p14="http://schemas.microsoft.com/office/powerpoint/2010/main" val="355272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Figurative Language</a:t>
            </a:r>
            <a:endParaRPr lang="en-US" dirty="0"/>
          </a:p>
        </p:txBody>
      </p:sp>
      <p:sp>
        <p:nvSpPr>
          <p:cNvPr id="3" name="Content Placeholder 2"/>
          <p:cNvSpPr>
            <a:spLocks noGrp="1"/>
          </p:cNvSpPr>
          <p:nvPr>
            <p:ph sz="quarter" idx="1"/>
          </p:nvPr>
        </p:nvSpPr>
        <p:spPr/>
        <p:txBody>
          <a:bodyPr/>
          <a:lstStyle/>
          <a:p>
            <a:r>
              <a:rPr lang="en-US" dirty="0" smtClean="0"/>
              <a:t>Figurative language is any language that is not used in a literal (meaning exactly what is says) way.</a:t>
            </a:r>
          </a:p>
          <a:p>
            <a:endParaRPr lang="en-US" dirty="0"/>
          </a:p>
          <a:p>
            <a:r>
              <a:rPr lang="en-US" dirty="0" smtClean="0"/>
              <a:t>It’s a way of saying one thing and meaning another.</a:t>
            </a:r>
          </a:p>
          <a:p>
            <a:endParaRPr lang="en-US" dirty="0"/>
          </a:p>
          <a:p>
            <a:r>
              <a:rPr lang="en-US" dirty="0" smtClean="0"/>
              <a:t>Figurative language helps create a picture for the reader.</a:t>
            </a:r>
            <a:endParaRPr lang="en-US" dirty="0"/>
          </a:p>
        </p:txBody>
      </p:sp>
    </p:spTree>
    <p:extLst>
      <p:ext uri="{BB962C8B-B14F-4D97-AF65-F5344CB8AC3E}">
        <p14:creationId xmlns:p14="http://schemas.microsoft.com/office/powerpoint/2010/main" val="1268474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Figurative Language # 3</a:t>
            </a:r>
            <a:endParaRPr lang="en-US" dirty="0"/>
          </a:p>
        </p:txBody>
      </p:sp>
      <p:sp>
        <p:nvSpPr>
          <p:cNvPr id="3" name="Content Placeholder 2"/>
          <p:cNvSpPr>
            <a:spLocks noGrp="1"/>
          </p:cNvSpPr>
          <p:nvPr>
            <p:ph sz="quarter" idx="1"/>
          </p:nvPr>
        </p:nvSpPr>
        <p:spPr/>
        <p:txBody>
          <a:bodyPr/>
          <a:lstStyle/>
          <a:p>
            <a:r>
              <a:rPr lang="en-US" dirty="0" smtClean="0"/>
              <a:t>This paragraph contains an extended metaphor, a metaphor that continues over several sentences and is developed in several ways.  The literal term of this metaphor is Cole, the name of the boy who struggles to survive.  What is the figurative term?  How do you know? What evidence can you find in the paragraph that supports your understanding?</a:t>
            </a:r>
            <a:endParaRPr lang="en-US" dirty="0"/>
          </a:p>
        </p:txBody>
      </p:sp>
    </p:spTree>
    <p:extLst>
      <p:ext uri="{BB962C8B-B14F-4D97-AF65-F5344CB8AC3E}">
        <p14:creationId xmlns:p14="http://schemas.microsoft.com/office/powerpoint/2010/main" val="17059136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Figurative Language # 3</a:t>
            </a:r>
            <a:endParaRPr lang="en-US" dirty="0"/>
          </a:p>
        </p:txBody>
      </p:sp>
      <p:sp>
        <p:nvSpPr>
          <p:cNvPr id="3" name="Content Placeholder 2"/>
          <p:cNvSpPr>
            <a:spLocks noGrp="1"/>
          </p:cNvSpPr>
          <p:nvPr>
            <p:ph sz="quarter" idx="1"/>
          </p:nvPr>
        </p:nvSpPr>
        <p:spPr/>
        <p:txBody>
          <a:bodyPr/>
          <a:lstStyle/>
          <a:p>
            <a:r>
              <a:rPr lang="en-US" dirty="0" smtClean="0"/>
              <a:t>The figurative term in this metaphor is never directly stated.  How would the impact of the paragraph change if </a:t>
            </a:r>
            <a:r>
              <a:rPr lang="en-US" dirty="0" err="1" smtClean="0"/>
              <a:t>Mikaelson</a:t>
            </a:r>
            <a:r>
              <a:rPr lang="en-US" dirty="0" smtClean="0"/>
              <a:t> had written it like this?</a:t>
            </a:r>
            <a:endParaRPr lang="en-US" dirty="0"/>
          </a:p>
          <a:p>
            <a:endParaRPr lang="en-US" dirty="0" smtClean="0"/>
          </a:p>
          <a:p>
            <a:pPr marL="365760" lvl="1" indent="0">
              <a:buNone/>
            </a:pPr>
            <a:r>
              <a:rPr lang="en-US" dirty="0" smtClean="0"/>
              <a:t>Frantic, Cole was like a little bird struggling to fly, but he couldn’t do it.  Like a baby bird, he was powerless.  There were no conditions, no vices, no lies, no deceit, no manipulation.  Only submission and a simple desire to live.  He wanted to live, but for that he needed help; otherwise his life would end.</a:t>
            </a:r>
            <a:endParaRPr lang="en-US" dirty="0"/>
          </a:p>
        </p:txBody>
      </p:sp>
    </p:spTree>
    <p:extLst>
      <p:ext uri="{BB962C8B-B14F-4D97-AF65-F5344CB8AC3E}">
        <p14:creationId xmlns:p14="http://schemas.microsoft.com/office/powerpoint/2010/main" val="16956535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you try it</a:t>
            </a:r>
            <a:endParaRPr lang="en-US" dirty="0"/>
          </a:p>
        </p:txBody>
      </p:sp>
      <p:sp>
        <p:nvSpPr>
          <p:cNvPr id="3" name="Content Placeholder 2"/>
          <p:cNvSpPr>
            <a:spLocks noGrp="1"/>
          </p:cNvSpPr>
          <p:nvPr>
            <p:ph sz="quarter" idx="1"/>
          </p:nvPr>
        </p:nvSpPr>
        <p:spPr/>
        <p:txBody>
          <a:bodyPr/>
          <a:lstStyle/>
          <a:p>
            <a:r>
              <a:rPr lang="en-US" dirty="0" smtClean="0"/>
              <a:t>Write an extended, implied metaphor like </a:t>
            </a:r>
            <a:r>
              <a:rPr lang="en-US" dirty="0" err="1" smtClean="0"/>
              <a:t>Mikaelsen’s</a:t>
            </a:r>
            <a:r>
              <a:rPr lang="en-US" dirty="0" smtClean="0"/>
              <a:t>.  Picture a man eating with very poor manners at a party. Your literal term should be the man’s name (make up a name).  Your figurative terms is </a:t>
            </a:r>
            <a:r>
              <a:rPr lang="en-US" i="1" dirty="0" smtClean="0"/>
              <a:t>shark</a:t>
            </a:r>
            <a:r>
              <a:rPr lang="en-US" dirty="0" smtClean="0"/>
              <a:t>.  However, don’t state that your person eats like a shark.  Instead, compare the man to a shark by giving him the actions of a shark, implying that he eats like  shark.  Write at least two sentences to extend the metaphor. </a:t>
            </a:r>
            <a:endParaRPr lang="en-US" dirty="0"/>
          </a:p>
        </p:txBody>
      </p:sp>
    </p:spTree>
    <p:extLst>
      <p:ext uri="{BB962C8B-B14F-4D97-AF65-F5344CB8AC3E}">
        <p14:creationId xmlns:p14="http://schemas.microsoft.com/office/powerpoint/2010/main" val="36997345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Overused Figurative Language</a:t>
            </a:r>
            <a:endParaRPr lang="en-US" dirty="0"/>
          </a:p>
        </p:txBody>
      </p:sp>
      <p:sp>
        <p:nvSpPr>
          <p:cNvPr id="3" name="Content Placeholder 2"/>
          <p:cNvSpPr>
            <a:spLocks noGrp="1"/>
          </p:cNvSpPr>
          <p:nvPr>
            <p:ph sz="quarter" idx="1"/>
          </p:nvPr>
        </p:nvSpPr>
        <p:spPr>
          <a:xfrm>
            <a:off x="609600" y="1524000"/>
            <a:ext cx="8153400" cy="4495800"/>
          </a:xfrm>
        </p:spPr>
        <p:txBody>
          <a:bodyPr/>
          <a:lstStyle/>
          <a:p>
            <a:r>
              <a:rPr lang="en-US" dirty="0" smtClean="0"/>
              <a:t>Figurative language is useful, but it can be overdone.</a:t>
            </a:r>
          </a:p>
          <a:p>
            <a:endParaRPr lang="en-US" dirty="0"/>
          </a:p>
          <a:p>
            <a:r>
              <a:rPr lang="en-US" dirty="0" smtClean="0"/>
              <a:t>When a figure of speech is used over and over again, it loses its freshness and originality and becomes a cliché.</a:t>
            </a:r>
          </a:p>
          <a:p>
            <a:endParaRPr lang="en-US" dirty="0"/>
          </a:p>
          <a:p>
            <a:r>
              <a:rPr lang="en-US" dirty="0" smtClean="0"/>
              <a:t>A cliché is a stale and overused expression.</a:t>
            </a:r>
          </a:p>
        </p:txBody>
      </p:sp>
    </p:spTree>
    <p:extLst>
      <p:ext uri="{BB962C8B-B14F-4D97-AF65-F5344CB8AC3E}">
        <p14:creationId xmlns:p14="http://schemas.microsoft.com/office/powerpoint/2010/main" val="2874988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Clichés</a:t>
            </a:r>
            <a:endParaRPr lang="en-US" dirty="0"/>
          </a:p>
        </p:txBody>
      </p:sp>
      <p:sp>
        <p:nvSpPr>
          <p:cNvPr id="3" name="Content Placeholder 2"/>
          <p:cNvSpPr>
            <a:spLocks noGrp="1"/>
          </p:cNvSpPr>
          <p:nvPr>
            <p:ph sz="quarter" idx="1"/>
          </p:nvPr>
        </p:nvSpPr>
        <p:spPr/>
        <p:txBody>
          <a:bodyPr/>
          <a:lstStyle/>
          <a:p>
            <a:r>
              <a:rPr lang="en-US" dirty="0" smtClean="0"/>
              <a:t>Pretty as a picture</a:t>
            </a:r>
          </a:p>
          <a:p>
            <a:endParaRPr lang="en-US" dirty="0"/>
          </a:p>
          <a:p>
            <a:r>
              <a:rPr lang="en-US" dirty="0" smtClean="0"/>
              <a:t>Quiet as a mouse</a:t>
            </a:r>
          </a:p>
          <a:p>
            <a:endParaRPr lang="en-US" dirty="0"/>
          </a:p>
          <a:p>
            <a:r>
              <a:rPr lang="en-US" dirty="0" smtClean="0"/>
              <a:t>Laughter is the best medicine</a:t>
            </a:r>
          </a:p>
          <a:p>
            <a:endParaRPr lang="en-US" dirty="0"/>
          </a:p>
          <a:p>
            <a:r>
              <a:rPr lang="en-US" dirty="0" smtClean="0"/>
              <a:t>Every cloud has a silver lining.</a:t>
            </a:r>
            <a:endParaRPr lang="en-US" dirty="0"/>
          </a:p>
        </p:txBody>
      </p:sp>
    </p:spTree>
    <p:extLst>
      <p:ext uri="{BB962C8B-B14F-4D97-AF65-F5344CB8AC3E}">
        <p14:creationId xmlns:p14="http://schemas.microsoft.com/office/powerpoint/2010/main" val="526082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Avoiding Clichés</a:t>
            </a:r>
            <a:endParaRPr lang="en-US" dirty="0"/>
          </a:p>
        </p:txBody>
      </p:sp>
      <p:sp>
        <p:nvSpPr>
          <p:cNvPr id="3" name="Content Placeholder 2"/>
          <p:cNvSpPr>
            <a:spLocks noGrp="1"/>
          </p:cNvSpPr>
          <p:nvPr>
            <p:ph sz="quarter" idx="1"/>
          </p:nvPr>
        </p:nvSpPr>
        <p:spPr/>
        <p:txBody>
          <a:bodyPr/>
          <a:lstStyle/>
          <a:p>
            <a:r>
              <a:rPr lang="en-US" dirty="0" smtClean="0"/>
              <a:t>You want to avoid clichés as they no longer capture the reader’s attention.</a:t>
            </a:r>
          </a:p>
          <a:p>
            <a:endParaRPr lang="en-US" dirty="0"/>
          </a:p>
          <a:p>
            <a:r>
              <a:rPr lang="en-US" dirty="0" smtClean="0"/>
              <a:t>Instead, you want to create new figures of speech that will interest your reader.</a:t>
            </a:r>
            <a:endParaRPr lang="en-US" dirty="0"/>
          </a:p>
        </p:txBody>
      </p:sp>
    </p:spTree>
    <p:extLst>
      <p:ext uri="{BB962C8B-B14F-4D97-AF65-F5344CB8AC3E}">
        <p14:creationId xmlns:p14="http://schemas.microsoft.com/office/powerpoint/2010/main" val="696966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Figurative Language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Simile</a:t>
            </a:r>
          </a:p>
          <a:p>
            <a:r>
              <a:rPr lang="en-US" dirty="0" smtClean="0"/>
              <a:t>Metaphor</a:t>
            </a:r>
          </a:p>
          <a:p>
            <a:r>
              <a:rPr lang="en-US" dirty="0" smtClean="0"/>
              <a:t>Personification</a:t>
            </a:r>
          </a:p>
          <a:p>
            <a:r>
              <a:rPr lang="en-US" dirty="0" smtClean="0"/>
              <a:t>Hyperbole</a:t>
            </a:r>
          </a:p>
          <a:p>
            <a:r>
              <a:rPr lang="en-US" dirty="0" smtClean="0"/>
              <a:t>Symbols</a:t>
            </a:r>
          </a:p>
          <a:p>
            <a:r>
              <a:rPr lang="en-US" dirty="0" smtClean="0"/>
              <a:t>Irony</a:t>
            </a:r>
          </a:p>
          <a:p>
            <a:r>
              <a:rPr lang="en-US" dirty="0" smtClean="0"/>
              <a:t>Imagery</a:t>
            </a:r>
          </a:p>
          <a:p>
            <a:r>
              <a:rPr lang="en-US" dirty="0" smtClean="0"/>
              <a:t>Paradox</a:t>
            </a:r>
          </a:p>
          <a:p>
            <a:r>
              <a:rPr lang="en-US" dirty="0" smtClean="0"/>
              <a:t>Oxymoron</a:t>
            </a:r>
          </a:p>
          <a:p>
            <a:endParaRPr lang="en-US" dirty="0"/>
          </a:p>
        </p:txBody>
      </p:sp>
    </p:spTree>
    <p:extLst>
      <p:ext uri="{BB962C8B-B14F-4D97-AF65-F5344CB8AC3E}">
        <p14:creationId xmlns:p14="http://schemas.microsoft.com/office/powerpoint/2010/main" val="2229121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Simile vs. Metaphor</a:t>
            </a:r>
            <a:endParaRPr lang="en-US" dirty="0"/>
          </a:p>
        </p:txBody>
      </p:sp>
      <p:sp>
        <p:nvSpPr>
          <p:cNvPr id="3" name="Content Placeholder 2"/>
          <p:cNvSpPr>
            <a:spLocks noGrp="1"/>
          </p:cNvSpPr>
          <p:nvPr>
            <p:ph sz="quarter" idx="1"/>
          </p:nvPr>
        </p:nvSpPr>
        <p:spPr/>
        <p:txBody>
          <a:bodyPr/>
          <a:lstStyle/>
          <a:p>
            <a:r>
              <a:rPr lang="en-US" dirty="0" smtClean="0"/>
              <a:t>Metaphors and similes are used to compare things that are usually not seen as similar.</a:t>
            </a:r>
          </a:p>
          <a:p>
            <a:endParaRPr lang="en-US" dirty="0"/>
          </a:p>
          <a:p>
            <a:r>
              <a:rPr lang="en-US" dirty="0" smtClean="0"/>
              <a:t>Metaphors imply the comparison, while similes state the comparison directly. </a:t>
            </a:r>
          </a:p>
          <a:p>
            <a:endParaRPr lang="en-US" dirty="0"/>
          </a:p>
          <a:p>
            <a:endParaRPr lang="en-US" dirty="0"/>
          </a:p>
        </p:txBody>
      </p:sp>
    </p:spTree>
    <p:extLst>
      <p:ext uri="{BB962C8B-B14F-4D97-AF65-F5344CB8AC3E}">
        <p14:creationId xmlns:p14="http://schemas.microsoft.com/office/powerpoint/2010/main" val="876275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Metaphors</a:t>
            </a:r>
            <a:endParaRPr lang="en-US" dirty="0"/>
          </a:p>
        </p:txBody>
      </p:sp>
      <p:sp>
        <p:nvSpPr>
          <p:cNvPr id="3" name="Content Placeholder 2"/>
          <p:cNvSpPr>
            <a:spLocks noGrp="1"/>
          </p:cNvSpPr>
          <p:nvPr>
            <p:ph sz="quarter" idx="1"/>
          </p:nvPr>
        </p:nvSpPr>
        <p:spPr/>
        <p:txBody>
          <a:bodyPr/>
          <a:lstStyle/>
          <a:p>
            <a:r>
              <a:rPr lang="en-US" dirty="0" smtClean="0"/>
              <a:t>That test was a bear!</a:t>
            </a:r>
          </a:p>
          <a:p>
            <a:endParaRPr lang="en-US" dirty="0"/>
          </a:p>
          <a:p>
            <a:r>
              <a:rPr lang="en-US" dirty="0" smtClean="0"/>
              <a:t>The comparison here is implied – you are identifying the test with a bear.</a:t>
            </a:r>
          </a:p>
          <a:p>
            <a:endParaRPr lang="en-US" dirty="0"/>
          </a:p>
          <a:p>
            <a:r>
              <a:rPr lang="en-US" dirty="0" smtClean="0"/>
              <a:t>You are not literally saying the test was a bear, but rather that the test was unpredictable and hard to deal with.</a:t>
            </a:r>
            <a:endParaRPr lang="en-US" dirty="0"/>
          </a:p>
        </p:txBody>
      </p:sp>
    </p:spTree>
    <p:extLst>
      <p:ext uri="{BB962C8B-B14F-4D97-AF65-F5344CB8AC3E}">
        <p14:creationId xmlns:p14="http://schemas.microsoft.com/office/powerpoint/2010/main" val="231080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Similes</a:t>
            </a:r>
            <a:endParaRPr lang="en-US" dirty="0"/>
          </a:p>
        </p:txBody>
      </p:sp>
      <p:sp>
        <p:nvSpPr>
          <p:cNvPr id="3" name="Content Placeholder 2"/>
          <p:cNvSpPr>
            <a:spLocks noGrp="1"/>
          </p:cNvSpPr>
          <p:nvPr>
            <p:ph sz="quarter" idx="1"/>
          </p:nvPr>
        </p:nvSpPr>
        <p:spPr/>
        <p:txBody>
          <a:bodyPr/>
          <a:lstStyle/>
          <a:p>
            <a:r>
              <a:rPr lang="en-US" dirty="0" smtClean="0"/>
              <a:t>That test was like struggling with a bear!</a:t>
            </a:r>
          </a:p>
          <a:p>
            <a:endParaRPr lang="en-US" dirty="0"/>
          </a:p>
          <a:p>
            <a:r>
              <a:rPr lang="en-US" dirty="0" smtClean="0"/>
              <a:t>The comparison is explicit – you have directly stated the comparison. </a:t>
            </a:r>
          </a:p>
          <a:p>
            <a:endParaRPr lang="en-US" dirty="0"/>
          </a:p>
          <a:p>
            <a:r>
              <a:rPr lang="en-US" dirty="0" smtClean="0"/>
              <a:t>Similes have signal words that help you recognize them – like, as, than, similar to.</a:t>
            </a:r>
          </a:p>
        </p:txBody>
      </p:sp>
    </p:spTree>
    <p:extLst>
      <p:ext uri="{BB962C8B-B14F-4D97-AF65-F5344CB8AC3E}">
        <p14:creationId xmlns:p14="http://schemas.microsoft.com/office/powerpoint/2010/main" val="993932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170</TotalTime>
  <Words>1015</Words>
  <Application>Microsoft Office PowerPoint</Application>
  <PresentationFormat>On-screen Show (4:3)</PresentationFormat>
  <Paragraphs>107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Median</vt:lpstr>
      <vt:lpstr>Figurative language</vt:lpstr>
      <vt:lpstr>Figurative Language</vt:lpstr>
      <vt:lpstr>Overused Figurative Language</vt:lpstr>
      <vt:lpstr>Example Clichés</vt:lpstr>
      <vt:lpstr>Avoiding Clichés</vt:lpstr>
      <vt:lpstr>Types of Figurative Language</vt:lpstr>
      <vt:lpstr>Simile vs. Metaphor</vt:lpstr>
      <vt:lpstr>Metaphors</vt:lpstr>
      <vt:lpstr>Similes</vt:lpstr>
      <vt:lpstr>Literal terms vs. Figurative Terms</vt:lpstr>
      <vt:lpstr>Literal terms vs. Figurative terms</vt:lpstr>
      <vt:lpstr>Personification</vt:lpstr>
      <vt:lpstr>Figurative Language # 1</vt:lpstr>
      <vt:lpstr>Figurative Language # 1</vt:lpstr>
      <vt:lpstr>Now you try it</vt:lpstr>
      <vt:lpstr>Figurative Language # 2</vt:lpstr>
      <vt:lpstr>Figurative Language # 2</vt:lpstr>
      <vt:lpstr>Now you try it</vt:lpstr>
      <vt:lpstr>Figurative Language # 3</vt:lpstr>
      <vt:lpstr>Figurative Language # 3</vt:lpstr>
      <vt:lpstr>Figurative Language # 3</vt:lpstr>
      <vt:lpstr>Now you try 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Figurative language</dc:title>
  <dc:creator>teacher</dc:creator>
  <cp:lastModifiedBy>teacher</cp:lastModifiedBy>
  <cp:revision>9</cp:revision>
  <dcterms:created xsi:type="dcterms:W3CDTF">2013-04-09T14:29:19Z</dcterms:created>
  <dcterms:modified xsi:type="dcterms:W3CDTF">2013-04-09T17:19:38Z</dcterms:modified>
</cp:coreProperties>
</file>