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73" r:id="rId8"/>
    <p:sldId id="261" r:id="rId9"/>
    <p:sldId id="263" r:id="rId10"/>
    <p:sldId id="264" r:id="rId11"/>
    <p:sldId id="265" r:id="rId12"/>
    <p:sldId id="266" r:id="rId13"/>
    <p:sldId id="267" r:id="rId14"/>
    <p:sldId id="268" r:id="rId15"/>
    <p:sldId id="271" r:id="rId16"/>
    <p:sldId id="269" r:id="rId17"/>
    <p:sldId id="270"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B9F3091-6A4B-4F5F-92EB-1920CD8156F0}" type="datetimeFigureOut">
              <a:rPr lang="en-CA" smtClean="0"/>
              <a:t>14/04/2013</a:t>
            </a:fld>
            <a:endParaRPr lang="en-CA"/>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CA"/>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7C8B9CB-78CE-479D-AC6C-77B05C212027}"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9F3091-6A4B-4F5F-92EB-1920CD8156F0}" type="datetimeFigureOut">
              <a:rPr lang="en-CA" smtClean="0"/>
              <a:t>14/04/2013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7C8B9CB-78CE-479D-AC6C-77B05C212027}"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B9F3091-6A4B-4F5F-92EB-1920CD8156F0}" type="datetimeFigureOut">
              <a:rPr lang="en-CA" smtClean="0"/>
              <a:t>14/04/2013</a:t>
            </a:fld>
            <a:endParaRPr lang="en-CA"/>
          </a:p>
        </p:txBody>
      </p:sp>
      <p:sp>
        <p:nvSpPr>
          <p:cNvPr id="5" name="Footer Placeholder 4"/>
          <p:cNvSpPr>
            <a:spLocks noGrp="1"/>
          </p:cNvSpPr>
          <p:nvPr>
            <p:ph type="ftr" sz="quarter" idx="11"/>
          </p:nvPr>
        </p:nvSpPr>
        <p:spPr>
          <a:xfrm>
            <a:off x="457201" y="6248207"/>
            <a:ext cx="5573483" cy="365125"/>
          </a:xfrm>
        </p:spPr>
        <p:txBody>
          <a:bodyPr/>
          <a:lstStyle/>
          <a:p>
            <a:endParaRPr lang="en-CA"/>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7C8B9CB-78CE-479D-AC6C-77B05C212027}"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B9F3091-6A4B-4F5F-92EB-1920CD8156F0}" type="datetimeFigureOut">
              <a:rPr lang="en-CA" smtClean="0"/>
              <a:t>14/04/2013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7C8B9CB-78CE-479D-AC6C-77B05C212027}" type="slidenum">
              <a:rPr lang="en-CA" smtClean="0"/>
              <a:t>‹#›</a:t>
            </a:fld>
            <a:endParaRPr lang="en-CA"/>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B9F3091-6A4B-4F5F-92EB-1920CD8156F0}" type="datetimeFigureOut">
              <a:rPr lang="en-CA" smtClean="0"/>
              <a:t>14/04/2013</a:t>
            </a:fld>
            <a:endParaRPr lang="en-CA"/>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7C8B9CB-78CE-479D-AC6C-77B05C212027}" type="slidenum">
              <a:rPr lang="en-CA" smtClean="0"/>
              <a:t>‹#›</a:t>
            </a:fld>
            <a:endParaRPr lang="en-CA"/>
          </a:p>
        </p:txBody>
      </p:sp>
      <p:sp>
        <p:nvSpPr>
          <p:cNvPr id="14" name="Footer Placeholder 13"/>
          <p:cNvSpPr>
            <a:spLocks noGrp="1"/>
          </p:cNvSpPr>
          <p:nvPr>
            <p:ph type="ftr" sz="quarter" idx="12"/>
          </p:nvPr>
        </p:nvSpPr>
        <p:spPr/>
        <p:txBody>
          <a:bodyPr/>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B9F3091-6A4B-4F5F-92EB-1920CD8156F0}" type="datetimeFigureOut">
              <a:rPr lang="en-CA" smtClean="0"/>
              <a:t>14/04/2013</a:t>
            </a:fld>
            <a:endParaRPr lang="en-CA"/>
          </a:p>
        </p:txBody>
      </p:sp>
      <p:sp>
        <p:nvSpPr>
          <p:cNvPr id="10" name="Slide Number Placeholder 9"/>
          <p:cNvSpPr>
            <a:spLocks noGrp="1"/>
          </p:cNvSpPr>
          <p:nvPr>
            <p:ph type="sldNum" sz="quarter" idx="16"/>
          </p:nvPr>
        </p:nvSpPr>
        <p:spPr/>
        <p:txBody>
          <a:bodyPr rtlCol="0"/>
          <a:lstStyle/>
          <a:p>
            <a:fld id="{67C8B9CB-78CE-479D-AC6C-77B05C212027}" type="slidenum">
              <a:rPr lang="en-CA" smtClean="0"/>
              <a:t>‹#›</a:t>
            </a:fld>
            <a:endParaRPr lang="en-CA"/>
          </a:p>
        </p:txBody>
      </p:sp>
      <p:sp>
        <p:nvSpPr>
          <p:cNvPr id="12" name="Footer Placeholder 11"/>
          <p:cNvSpPr>
            <a:spLocks noGrp="1"/>
          </p:cNvSpPr>
          <p:nvPr>
            <p:ph type="ftr" sz="quarter" idx="17"/>
          </p:nvPr>
        </p:nvSpPr>
        <p:spPr/>
        <p:txBody>
          <a:bodyPr rtlCol="0"/>
          <a:lstStyle/>
          <a:p>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B9F3091-6A4B-4F5F-92EB-1920CD8156F0}" type="datetimeFigureOut">
              <a:rPr lang="en-CA" smtClean="0"/>
              <a:t>14/04/2013</a:t>
            </a:fld>
            <a:endParaRPr lang="en-CA"/>
          </a:p>
        </p:txBody>
      </p:sp>
      <p:sp>
        <p:nvSpPr>
          <p:cNvPr id="12" name="Slide Number Placeholder 11"/>
          <p:cNvSpPr>
            <a:spLocks noGrp="1"/>
          </p:cNvSpPr>
          <p:nvPr>
            <p:ph type="sldNum" sz="quarter" idx="16"/>
          </p:nvPr>
        </p:nvSpPr>
        <p:spPr/>
        <p:txBody>
          <a:bodyPr rtlCol="0"/>
          <a:lstStyle/>
          <a:p>
            <a:fld id="{67C8B9CB-78CE-479D-AC6C-77B05C212027}" type="slidenum">
              <a:rPr lang="en-CA" smtClean="0"/>
              <a:t>‹#›</a:t>
            </a:fld>
            <a:endParaRPr lang="en-CA"/>
          </a:p>
        </p:txBody>
      </p:sp>
      <p:sp>
        <p:nvSpPr>
          <p:cNvPr id="14" name="Footer Placeholder 13"/>
          <p:cNvSpPr>
            <a:spLocks noGrp="1"/>
          </p:cNvSpPr>
          <p:nvPr>
            <p:ph type="ftr" sz="quarter" idx="17"/>
          </p:nvPr>
        </p:nvSpPr>
        <p:spPr/>
        <p:txBody>
          <a:bodyPr rtlCol="0"/>
          <a:lstStyle/>
          <a:p>
            <a:endParaRPr lang="en-CA"/>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9F3091-6A4B-4F5F-92EB-1920CD8156F0}" type="datetimeFigureOut">
              <a:rPr lang="en-CA" smtClean="0"/>
              <a:t>14/04/2013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7C8B9CB-78CE-479D-AC6C-77B05C212027}"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F3091-6A4B-4F5F-92EB-1920CD8156F0}" type="datetimeFigureOut">
              <a:rPr lang="en-CA" smtClean="0"/>
              <a:t>14/04/2013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7C8B9CB-78CE-479D-AC6C-77B05C212027}"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B9F3091-6A4B-4F5F-92EB-1920CD8156F0}" type="datetimeFigureOut">
              <a:rPr lang="en-CA" smtClean="0"/>
              <a:t>14/04/2013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7C8B9CB-78CE-479D-AC6C-77B05C212027}" type="slidenum">
              <a:rPr lang="en-CA" smtClean="0"/>
              <a:t>‹#›</a:t>
            </a:fld>
            <a:endParaRPr lang="en-CA"/>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B9F3091-6A4B-4F5F-92EB-1920CD8156F0}" type="datetimeFigureOut">
              <a:rPr lang="en-CA" smtClean="0"/>
              <a:t>14/04/2013</a:t>
            </a:fld>
            <a:endParaRPr lang="en-CA"/>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7C8B9CB-78CE-479D-AC6C-77B05C212027}" type="slidenum">
              <a:rPr lang="en-CA" smtClean="0"/>
              <a:t>‹#›</a:t>
            </a:fld>
            <a:endParaRPr lang="en-CA"/>
          </a:p>
        </p:txBody>
      </p:sp>
      <p:sp>
        <p:nvSpPr>
          <p:cNvPr id="14" name="Footer Placeholder 13"/>
          <p:cNvSpPr>
            <a:spLocks noGrp="1"/>
          </p:cNvSpPr>
          <p:nvPr>
            <p:ph type="ftr" sz="quarter" idx="12"/>
          </p:nvPr>
        </p:nvSpPr>
        <p:spPr>
          <a:xfrm>
            <a:off x="1600200" y="6248206"/>
            <a:ext cx="4572000" cy="365125"/>
          </a:xfrm>
        </p:spPr>
        <p:txBody>
          <a:bodyPr rtlCol="0"/>
          <a:lstStyle/>
          <a:p>
            <a:endParaRPr lang="en-CA"/>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B9F3091-6A4B-4F5F-92EB-1920CD8156F0}" type="datetimeFigureOut">
              <a:rPr lang="en-CA" smtClean="0"/>
              <a:t>14/04/2013</a:t>
            </a:fld>
            <a:endParaRPr lang="en-CA"/>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CA"/>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7C8B9CB-78CE-479D-AC6C-77B05C212027}"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Figurative Language Continued</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3404761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a:t>
            </a:r>
            <a:endParaRPr lang="en-CA" dirty="0"/>
          </a:p>
        </p:txBody>
      </p:sp>
      <p:sp>
        <p:nvSpPr>
          <p:cNvPr id="3" name="Content Placeholder 2"/>
          <p:cNvSpPr>
            <a:spLocks noGrp="1"/>
          </p:cNvSpPr>
          <p:nvPr>
            <p:ph sz="quarter" idx="1"/>
          </p:nvPr>
        </p:nvSpPr>
        <p:spPr/>
        <p:txBody>
          <a:bodyPr/>
          <a:lstStyle/>
          <a:p>
            <a:r>
              <a:rPr lang="en-US" dirty="0" smtClean="0"/>
              <a:t>Irony is saying the opposite of what you mean.</a:t>
            </a:r>
          </a:p>
          <a:p>
            <a:endParaRPr lang="en-US" dirty="0"/>
          </a:p>
          <a:p>
            <a:r>
              <a:rPr lang="en-US" dirty="0" smtClean="0"/>
              <a:t>We use irony all the time in speech.</a:t>
            </a:r>
          </a:p>
          <a:p>
            <a:endParaRPr lang="en-US" dirty="0"/>
          </a:p>
          <a:p>
            <a:r>
              <a:rPr lang="en-US" dirty="0" smtClean="0"/>
              <a:t>Irony is not meant to be taken literally.</a:t>
            </a:r>
          </a:p>
          <a:p>
            <a:endParaRPr lang="en-US" dirty="0"/>
          </a:p>
          <a:p>
            <a:r>
              <a:rPr lang="en-US" dirty="0" smtClean="0"/>
              <a:t>Sarcasm is a form of irony that often has the intention to hurt. </a:t>
            </a:r>
            <a:endParaRPr lang="en-CA" dirty="0"/>
          </a:p>
        </p:txBody>
      </p:sp>
    </p:spTree>
    <p:extLst>
      <p:ext uri="{BB962C8B-B14F-4D97-AF65-F5344CB8AC3E}">
        <p14:creationId xmlns:p14="http://schemas.microsoft.com/office/powerpoint/2010/main" val="328554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a:t>
            </a:r>
            <a:endParaRPr lang="en-CA" dirty="0"/>
          </a:p>
        </p:txBody>
      </p:sp>
      <p:sp>
        <p:nvSpPr>
          <p:cNvPr id="3" name="Content Placeholder 2"/>
          <p:cNvSpPr>
            <a:spLocks noGrp="1"/>
          </p:cNvSpPr>
          <p:nvPr>
            <p:ph sz="quarter" idx="1"/>
          </p:nvPr>
        </p:nvSpPr>
        <p:spPr/>
        <p:txBody>
          <a:bodyPr/>
          <a:lstStyle/>
          <a:p>
            <a:r>
              <a:rPr lang="en-US" dirty="0" smtClean="0"/>
              <a:t>Saying, “Nice day, isn’t it” when it’s rainy outside is ironic. </a:t>
            </a:r>
          </a:p>
          <a:p>
            <a:pPr lvl="1"/>
            <a:r>
              <a:rPr lang="en-US" dirty="0" smtClean="0"/>
              <a:t>You don’t really mean that it’s a nice day. </a:t>
            </a:r>
          </a:p>
          <a:p>
            <a:endParaRPr lang="en-US" dirty="0"/>
          </a:p>
          <a:p>
            <a:endParaRPr lang="en-CA" dirty="0"/>
          </a:p>
        </p:txBody>
      </p:sp>
    </p:spTree>
    <p:extLst>
      <p:ext uri="{BB962C8B-B14F-4D97-AF65-F5344CB8AC3E}">
        <p14:creationId xmlns:p14="http://schemas.microsoft.com/office/powerpoint/2010/main" val="2962441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 Practice</a:t>
            </a:r>
            <a:endParaRPr lang="en-CA"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622847434"/>
              </p:ext>
            </p:extLst>
          </p:nvPr>
        </p:nvGraphicFramePr>
        <p:xfrm>
          <a:off x="457200" y="1752600"/>
          <a:ext cx="8534399" cy="4876800"/>
        </p:xfrm>
        <a:graphic>
          <a:graphicData uri="http://schemas.openxmlformats.org/drawingml/2006/table">
            <a:tbl>
              <a:tblPr firstRow="1" bandRow="1">
                <a:tableStyleId>{5C22544A-7EE6-4342-B048-85BDC9FD1C3A}</a:tableStyleId>
              </a:tblPr>
              <a:tblGrid>
                <a:gridCol w="5739450"/>
                <a:gridCol w="1435693"/>
                <a:gridCol w="1359256"/>
              </a:tblGrid>
              <a:tr h="757678">
                <a:tc>
                  <a:txBody>
                    <a:bodyPr/>
                    <a:lstStyle/>
                    <a:p>
                      <a:r>
                        <a:rPr lang="en-US" dirty="0" smtClean="0"/>
                        <a:t>Sentence</a:t>
                      </a:r>
                      <a:endParaRPr lang="en-CA" dirty="0"/>
                    </a:p>
                  </a:txBody>
                  <a:tcPr/>
                </a:tc>
                <a:tc>
                  <a:txBody>
                    <a:bodyPr/>
                    <a:lstStyle/>
                    <a:p>
                      <a:r>
                        <a:rPr lang="en-US" dirty="0" smtClean="0"/>
                        <a:t>Ironic</a:t>
                      </a:r>
                      <a:r>
                        <a:rPr lang="en-US" baseline="0" dirty="0" smtClean="0"/>
                        <a:t> (figurative)</a:t>
                      </a:r>
                      <a:endParaRPr lang="en-CA" dirty="0"/>
                    </a:p>
                  </a:txBody>
                  <a:tcPr/>
                </a:tc>
                <a:tc>
                  <a:txBody>
                    <a:bodyPr/>
                    <a:lstStyle/>
                    <a:p>
                      <a:r>
                        <a:rPr lang="en-US" dirty="0" smtClean="0"/>
                        <a:t>Not ironic (literal)</a:t>
                      </a:r>
                      <a:endParaRPr lang="en-CA" dirty="0"/>
                    </a:p>
                  </a:txBody>
                  <a:tcPr/>
                </a:tc>
              </a:tr>
              <a:tr h="757678">
                <a:tc>
                  <a:txBody>
                    <a:bodyPr/>
                    <a:lstStyle/>
                    <a:p>
                      <a:r>
                        <a:rPr lang="en-US" dirty="0" smtClean="0"/>
                        <a:t>Your</a:t>
                      </a:r>
                      <a:r>
                        <a:rPr lang="en-US" baseline="0" dirty="0" smtClean="0"/>
                        <a:t> </a:t>
                      </a:r>
                      <a:r>
                        <a:rPr lang="en-US" baseline="0" dirty="0" err="1" smtClean="0"/>
                        <a:t>favourite</a:t>
                      </a:r>
                      <a:r>
                        <a:rPr lang="en-US" baseline="0" dirty="0" smtClean="0"/>
                        <a:t> team just lost by a wide margin and you are pretty disgusted about it.  You say, “Great game!”</a:t>
                      </a:r>
                      <a:endParaRPr lang="en-CA" dirty="0"/>
                    </a:p>
                  </a:txBody>
                  <a:tcPr/>
                </a:tc>
                <a:tc>
                  <a:txBody>
                    <a:bodyPr/>
                    <a:lstStyle/>
                    <a:p>
                      <a:endParaRPr lang="en-CA"/>
                    </a:p>
                  </a:txBody>
                  <a:tcPr/>
                </a:tc>
                <a:tc>
                  <a:txBody>
                    <a:bodyPr/>
                    <a:lstStyle/>
                    <a:p>
                      <a:endParaRPr lang="en-CA"/>
                    </a:p>
                  </a:txBody>
                  <a:tcPr/>
                </a:tc>
              </a:tr>
              <a:tr h="757678">
                <a:tc>
                  <a:txBody>
                    <a:bodyPr/>
                    <a:lstStyle/>
                    <a:p>
                      <a:r>
                        <a:rPr lang="en-US" dirty="0" smtClean="0"/>
                        <a:t>You are travelling</a:t>
                      </a:r>
                      <a:r>
                        <a:rPr lang="en-US" baseline="0" dirty="0" smtClean="0"/>
                        <a:t> in the mountains and see a lovely meadow full of flowers.  You say, “Nice view!”</a:t>
                      </a:r>
                    </a:p>
                  </a:txBody>
                  <a:tcPr/>
                </a:tc>
                <a:tc>
                  <a:txBody>
                    <a:bodyPr/>
                    <a:lstStyle/>
                    <a:p>
                      <a:endParaRPr lang="en-CA" dirty="0"/>
                    </a:p>
                  </a:txBody>
                  <a:tcPr/>
                </a:tc>
                <a:tc>
                  <a:txBody>
                    <a:bodyPr/>
                    <a:lstStyle/>
                    <a:p>
                      <a:endParaRPr lang="en-CA"/>
                    </a:p>
                  </a:txBody>
                  <a:tcPr/>
                </a:tc>
              </a:tr>
              <a:tr h="1082397">
                <a:tc>
                  <a:txBody>
                    <a:bodyPr/>
                    <a:lstStyle/>
                    <a:p>
                      <a:r>
                        <a:rPr lang="en-US" dirty="0" smtClean="0"/>
                        <a:t>Your best friends is learning to ride a dirt</a:t>
                      </a:r>
                      <a:r>
                        <a:rPr lang="en-US" baseline="0" dirty="0" smtClean="0"/>
                        <a:t> bike, something you have always wanted to do.  You say, “Man, I wish I could do that!”</a:t>
                      </a:r>
                      <a:endParaRPr lang="en-CA" dirty="0"/>
                    </a:p>
                  </a:txBody>
                  <a:tcPr/>
                </a:tc>
                <a:tc>
                  <a:txBody>
                    <a:bodyPr/>
                    <a:lstStyle/>
                    <a:p>
                      <a:endParaRPr lang="en-CA"/>
                    </a:p>
                  </a:txBody>
                  <a:tcPr/>
                </a:tc>
                <a:tc>
                  <a:txBody>
                    <a:bodyPr/>
                    <a:lstStyle/>
                    <a:p>
                      <a:endParaRPr lang="en-CA"/>
                    </a:p>
                  </a:txBody>
                  <a:tcPr/>
                </a:tc>
              </a:tr>
              <a:tr h="1082397">
                <a:tc>
                  <a:txBody>
                    <a:bodyPr/>
                    <a:lstStyle/>
                    <a:p>
                      <a:r>
                        <a:rPr lang="en-US" dirty="0" smtClean="0"/>
                        <a:t>You feel very strong that teachers</a:t>
                      </a:r>
                      <a:r>
                        <a:rPr lang="en-US" baseline="0" dirty="0" smtClean="0"/>
                        <a:t> in your school give too much homework.  You say, “I love doing four hours of homework each day!”</a:t>
                      </a:r>
                      <a:endParaRPr lang="en-CA" dirty="0"/>
                    </a:p>
                  </a:txBody>
                  <a:tcPr/>
                </a:tc>
                <a:tc>
                  <a:txBody>
                    <a:bodyPr/>
                    <a:lstStyle/>
                    <a:p>
                      <a:endParaRPr lang="en-CA"/>
                    </a:p>
                  </a:txBody>
                  <a:tcPr/>
                </a:tc>
                <a:tc>
                  <a:txBody>
                    <a:bodyPr/>
                    <a:lstStyle/>
                    <a:p>
                      <a:endParaRPr lang="en-CA"/>
                    </a:p>
                  </a:txBody>
                  <a:tcPr/>
                </a:tc>
              </a:tr>
              <a:tr h="438972">
                <a:tc>
                  <a:txBody>
                    <a:bodyPr/>
                    <a:lstStyle/>
                    <a:p>
                      <a:endParaRPr lang="en-CA" dirty="0"/>
                    </a:p>
                  </a:txBody>
                  <a:tcPr/>
                </a:tc>
                <a:tc>
                  <a:txBody>
                    <a:bodyPr/>
                    <a:lstStyle/>
                    <a:p>
                      <a:endParaRPr lang="en-CA"/>
                    </a:p>
                  </a:txBody>
                  <a:tcPr/>
                </a:tc>
                <a:tc>
                  <a:txBody>
                    <a:bodyPr/>
                    <a:lstStyle/>
                    <a:p>
                      <a:endParaRPr lang="en-CA" dirty="0"/>
                    </a:p>
                  </a:txBody>
                  <a:tcPr/>
                </a:tc>
              </a:tr>
            </a:tbl>
          </a:graphicData>
        </a:graphic>
      </p:graphicFrame>
    </p:spTree>
    <p:extLst>
      <p:ext uri="{BB962C8B-B14F-4D97-AF65-F5344CB8AC3E}">
        <p14:creationId xmlns:p14="http://schemas.microsoft.com/office/powerpoint/2010/main" val="1244070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 # 7</a:t>
            </a:r>
            <a:endParaRPr lang="en-CA" dirty="0"/>
          </a:p>
        </p:txBody>
      </p:sp>
      <p:sp>
        <p:nvSpPr>
          <p:cNvPr id="3" name="Content Placeholder 2"/>
          <p:cNvSpPr>
            <a:spLocks noGrp="1"/>
          </p:cNvSpPr>
          <p:nvPr>
            <p:ph sz="quarter" idx="1"/>
          </p:nvPr>
        </p:nvSpPr>
        <p:spPr/>
        <p:txBody>
          <a:bodyPr/>
          <a:lstStyle/>
          <a:p>
            <a:r>
              <a:rPr lang="en-US" dirty="0" smtClean="0"/>
              <a:t>He could shoot bumblebees in the eye at sixty paces, and he was a man who was not afraid to shake hands with lightning. </a:t>
            </a:r>
          </a:p>
          <a:p>
            <a:pPr lvl="1"/>
            <a:r>
              <a:rPr lang="en-US" dirty="0" smtClean="0"/>
              <a:t>Harold W. Felton, </a:t>
            </a:r>
            <a:r>
              <a:rPr lang="en-US" i="1" dirty="0" smtClean="0"/>
              <a:t>Pecos Bill and the Mustang</a:t>
            </a:r>
          </a:p>
          <a:p>
            <a:pPr marL="365760" lvl="1" indent="0">
              <a:buNone/>
            </a:pPr>
            <a:endParaRPr lang="en-US" dirty="0" smtClean="0"/>
          </a:p>
          <a:p>
            <a:pPr marL="365760" lvl="1" indent="0">
              <a:buNone/>
            </a:pPr>
            <a:r>
              <a:rPr lang="en-US" dirty="0" smtClean="0"/>
              <a:t>1. This is example of hyperbole. Of course, Pecos Bill couldn’t literally do these things.  What, then, is the purpose of saying that he could?</a:t>
            </a:r>
            <a:endParaRPr lang="en-US" dirty="0"/>
          </a:p>
          <a:p>
            <a:pPr marL="365760" lvl="1" indent="0">
              <a:buNone/>
            </a:pPr>
            <a:endParaRPr lang="en-CA" dirty="0"/>
          </a:p>
        </p:txBody>
      </p:sp>
    </p:spTree>
    <p:extLst>
      <p:ext uri="{BB962C8B-B14F-4D97-AF65-F5344CB8AC3E}">
        <p14:creationId xmlns:p14="http://schemas.microsoft.com/office/powerpoint/2010/main" val="10510423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 # 7</a:t>
            </a:r>
            <a:endParaRPr lang="en-CA" dirty="0"/>
          </a:p>
        </p:txBody>
      </p:sp>
      <p:sp>
        <p:nvSpPr>
          <p:cNvPr id="3" name="Content Placeholder 2"/>
          <p:cNvSpPr>
            <a:spLocks noGrp="1"/>
          </p:cNvSpPr>
          <p:nvPr>
            <p:ph sz="quarter" idx="1"/>
          </p:nvPr>
        </p:nvSpPr>
        <p:spPr/>
        <p:txBody>
          <a:bodyPr/>
          <a:lstStyle/>
          <a:p>
            <a:r>
              <a:rPr lang="en-US" dirty="0" smtClean="0"/>
              <a:t>2. Compare Felton’s sentence with this one:</a:t>
            </a:r>
          </a:p>
          <a:p>
            <a:pPr marL="365760" lvl="1" indent="0">
              <a:buNone/>
            </a:pPr>
            <a:r>
              <a:rPr lang="en-US" i="1" dirty="0" smtClean="0"/>
              <a:t>	He could shoot very well, and he was not afraid of 	anything.</a:t>
            </a:r>
          </a:p>
          <a:p>
            <a:pPr marL="365760" lvl="1" indent="0">
              <a:buNone/>
            </a:pPr>
            <a:endParaRPr lang="en-US" i="1" dirty="0"/>
          </a:p>
          <a:p>
            <a:pPr marL="365760" lvl="1" indent="0">
              <a:buNone/>
            </a:pPr>
            <a:r>
              <a:rPr lang="en-US" dirty="0" smtClean="0"/>
              <a:t>Which sentence better helps the reader understand what Pecos Bill is like? Why?</a:t>
            </a:r>
            <a:endParaRPr lang="en-US" dirty="0"/>
          </a:p>
        </p:txBody>
      </p:sp>
    </p:spTree>
    <p:extLst>
      <p:ext uri="{BB962C8B-B14F-4D97-AF65-F5344CB8AC3E}">
        <p14:creationId xmlns:p14="http://schemas.microsoft.com/office/powerpoint/2010/main" val="4565193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try it</a:t>
            </a:r>
            <a:endParaRPr lang="en-CA" dirty="0"/>
          </a:p>
        </p:txBody>
      </p:sp>
      <p:sp>
        <p:nvSpPr>
          <p:cNvPr id="3" name="Content Placeholder 2"/>
          <p:cNvSpPr>
            <a:spLocks noGrp="1"/>
          </p:cNvSpPr>
          <p:nvPr>
            <p:ph sz="quarter" idx="1"/>
          </p:nvPr>
        </p:nvSpPr>
        <p:spPr/>
        <p:txBody>
          <a:bodyPr/>
          <a:lstStyle/>
          <a:p>
            <a:r>
              <a:rPr lang="en-US" dirty="0" smtClean="0"/>
              <a:t>Write a sentence about a great basketball player, using hyperbole.</a:t>
            </a:r>
            <a:endParaRPr lang="en-CA" dirty="0"/>
          </a:p>
        </p:txBody>
      </p:sp>
    </p:spTree>
    <p:extLst>
      <p:ext uri="{BB962C8B-B14F-4D97-AF65-F5344CB8AC3E}">
        <p14:creationId xmlns:p14="http://schemas.microsoft.com/office/powerpoint/2010/main" val="4259192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 # 8</a:t>
            </a:r>
            <a:endParaRPr lang="en-CA" dirty="0"/>
          </a:p>
        </p:txBody>
      </p:sp>
      <p:sp>
        <p:nvSpPr>
          <p:cNvPr id="3" name="Content Placeholder 2"/>
          <p:cNvSpPr>
            <a:spLocks noGrp="1"/>
          </p:cNvSpPr>
          <p:nvPr>
            <p:ph sz="quarter" idx="1"/>
          </p:nvPr>
        </p:nvSpPr>
        <p:spPr/>
        <p:txBody>
          <a:bodyPr>
            <a:normAutofit lnSpcReduction="10000"/>
          </a:bodyPr>
          <a:lstStyle/>
          <a:p>
            <a:r>
              <a:rPr lang="en-US" dirty="0" smtClean="0"/>
              <a:t>Flowers and other things have been laid against the wall.  There are little flags, an old teddy bear, and letters, weighted with stones so they won’t blow away.  Someone has left a rose with a droopy head.</a:t>
            </a:r>
          </a:p>
          <a:p>
            <a:pPr lvl="1"/>
            <a:r>
              <a:rPr lang="en-US" dirty="0" smtClean="0"/>
              <a:t>Eve Bunting, </a:t>
            </a:r>
            <a:r>
              <a:rPr lang="en-US" i="1" dirty="0" smtClean="0"/>
              <a:t>The Wall</a:t>
            </a:r>
          </a:p>
          <a:p>
            <a:pPr marL="365760" lvl="1" indent="0">
              <a:buNone/>
            </a:pPr>
            <a:endParaRPr lang="en-US" dirty="0" smtClean="0"/>
          </a:p>
          <a:p>
            <a:pPr marL="365760" lvl="1" indent="0">
              <a:buNone/>
            </a:pPr>
            <a:r>
              <a:rPr lang="en-US" dirty="0" smtClean="0"/>
              <a:t>1. This passage is from a book about the Vietnam War Memorial in Washington, DC.  Identify the symbols and explain what they mean.</a:t>
            </a:r>
            <a:endParaRPr lang="en-US" dirty="0"/>
          </a:p>
        </p:txBody>
      </p:sp>
    </p:spTree>
    <p:extLst>
      <p:ext uri="{BB962C8B-B14F-4D97-AF65-F5344CB8AC3E}">
        <p14:creationId xmlns:p14="http://schemas.microsoft.com/office/powerpoint/2010/main" val="27225774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 # 8</a:t>
            </a:r>
            <a:endParaRPr lang="en-CA" dirty="0"/>
          </a:p>
        </p:txBody>
      </p:sp>
      <p:sp>
        <p:nvSpPr>
          <p:cNvPr id="3" name="Content Placeholder 2"/>
          <p:cNvSpPr>
            <a:spLocks noGrp="1"/>
          </p:cNvSpPr>
          <p:nvPr>
            <p:ph sz="quarter" idx="1"/>
          </p:nvPr>
        </p:nvSpPr>
        <p:spPr/>
        <p:txBody>
          <a:bodyPr/>
          <a:lstStyle/>
          <a:p>
            <a:pPr marL="0" indent="0">
              <a:buNone/>
            </a:pPr>
            <a:r>
              <a:rPr lang="en-US" dirty="0" smtClean="0"/>
              <a:t>2. Look at the last sentence about the rose.  Remember that it is a rose, but it’s also something else.  What does the rose usually symbolize.  Why does it have a droopy head here?  What does the droopy head add to our understanding of the symbol and the feeling of the passage. </a:t>
            </a:r>
            <a:endParaRPr lang="en-CA" dirty="0"/>
          </a:p>
        </p:txBody>
      </p:sp>
    </p:spTree>
    <p:extLst>
      <p:ext uri="{BB962C8B-B14F-4D97-AF65-F5344CB8AC3E}">
        <p14:creationId xmlns:p14="http://schemas.microsoft.com/office/powerpoint/2010/main" val="206206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try it</a:t>
            </a:r>
            <a:endParaRPr lang="en-CA" dirty="0"/>
          </a:p>
        </p:txBody>
      </p:sp>
      <p:sp>
        <p:nvSpPr>
          <p:cNvPr id="3" name="Content Placeholder 2"/>
          <p:cNvSpPr>
            <a:spLocks noGrp="1"/>
          </p:cNvSpPr>
          <p:nvPr>
            <p:ph sz="quarter" idx="1"/>
          </p:nvPr>
        </p:nvSpPr>
        <p:spPr/>
        <p:txBody>
          <a:bodyPr/>
          <a:lstStyle/>
          <a:p>
            <a:r>
              <a:rPr lang="en-US" dirty="0" smtClean="0"/>
              <a:t>Think of as many traditional symbols as you can and include what the symbols stand for.  Share your answers with a partner. </a:t>
            </a:r>
            <a:endParaRPr lang="en-CA" dirty="0"/>
          </a:p>
        </p:txBody>
      </p:sp>
    </p:spTree>
    <p:extLst>
      <p:ext uri="{BB962C8B-B14F-4D97-AF65-F5344CB8AC3E}">
        <p14:creationId xmlns:p14="http://schemas.microsoft.com/office/powerpoint/2010/main" val="799583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a:t>
            </a:r>
            <a:endParaRPr lang="en-CA" dirty="0"/>
          </a:p>
        </p:txBody>
      </p:sp>
      <p:sp>
        <p:nvSpPr>
          <p:cNvPr id="3" name="Content Placeholder 2"/>
          <p:cNvSpPr>
            <a:spLocks noGrp="1"/>
          </p:cNvSpPr>
          <p:nvPr>
            <p:ph sz="quarter" idx="1"/>
          </p:nvPr>
        </p:nvSpPr>
        <p:spPr/>
        <p:txBody>
          <a:bodyPr>
            <a:normAutofit lnSpcReduction="10000"/>
          </a:bodyPr>
          <a:lstStyle/>
          <a:p>
            <a:r>
              <a:rPr lang="en-US" dirty="0" smtClean="0"/>
              <a:t>Remember, figurative language is non-literal language.</a:t>
            </a:r>
          </a:p>
          <a:p>
            <a:endParaRPr lang="en-US" dirty="0"/>
          </a:p>
          <a:p>
            <a:r>
              <a:rPr lang="en-US" dirty="0" smtClean="0"/>
              <a:t>The meaning goes beyond what is actually said.  </a:t>
            </a:r>
          </a:p>
          <a:p>
            <a:endParaRPr lang="en-US" dirty="0"/>
          </a:p>
          <a:p>
            <a:r>
              <a:rPr lang="en-US" dirty="0" smtClean="0"/>
              <a:t>This time we will be look at</a:t>
            </a:r>
          </a:p>
          <a:p>
            <a:pPr lvl="1"/>
            <a:r>
              <a:rPr lang="en-US" dirty="0" smtClean="0"/>
              <a:t>Hyperbole</a:t>
            </a:r>
          </a:p>
          <a:p>
            <a:pPr lvl="1"/>
            <a:r>
              <a:rPr lang="en-US" dirty="0" smtClean="0"/>
              <a:t>Symbols</a:t>
            </a:r>
          </a:p>
          <a:p>
            <a:pPr lvl="1"/>
            <a:r>
              <a:rPr lang="en-US" dirty="0" smtClean="0"/>
              <a:t>Irony</a:t>
            </a:r>
            <a:endParaRPr lang="en-CA" dirty="0"/>
          </a:p>
        </p:txBody>
      </p:sp>
    </p:spTree>
    <p:extLst>
      <p:ext uri="{BB962C8B-B14F-4D97-AF65-F5344CB8AC3E}">
        <p14:creationId xmlns:p14="http://schemas.microsoft.com/office/powerpoint/2010/main" val="1829255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Hyperbole</a:t>
            </a:r>
            <a:endParaRPr lang="en-CA" dirty="0"/>
          </a:p>
        </p:txBody>
      </p:sp>
      <p:sp>
        <p:nvSpPr>
          <p:cNvPr id="3" name="Content Placeholder 2"/>
          <p:cNvSpPr>
            <a:spLocks noGrp="1"/>
          </p:cNvSpPr>
          <p:nvPr>
            <p:ph sz="quarter" idx="1"/>
          </p:nvPr>
        </p:nvSpPr>
        <p:spPr/>
        <p:txBody>
          <a:bodyPr/>
          <a:lstStyle/>
          <a:p>
            <a:r>
              <a:rPr lang="en-US" dirty="0" smtClean="0"/>
              <a:t>A hyperbole is an exaggeration that is based in truth.</a:t>
            </a:r>
          </a:p>
          <a:p>
            <a:endParaRPr lang="en-US" dirty="0"/>
          </a:p>
          <a:p>
            <a:r>
              <a:rPr lang="en-US" dirty="0" smtClean="0"/>
              <a:t>Hyperboles must be founded on truth to be meaningful.</a:t>
            </a:r>
          </a:p>
          <a:p>
            <a:endParaRPr lang="en-US" dirty="0"/>
          </a:p>
          <a:p>
            <a:r>
              <a:rPr lang="en-US" dirty="0" smtClean="0"/>
              <a:t>Hyperboles can add interest, sometimes </a:t>
            </a:r>
            <a:r>
              <a:rPr lang="en-US" dirty="0" err="1" smtClean="0"/>
              <a:t>humour</a:t>
            </a:r>
            <a:r>
              <a:rPr lang="en-US" dirty="0" smtClean="0"/>
              <a:t>, and emphasis to what you’re trying to say.</a:t>
            </a:r>
            <a:endParaRPr lang="en-CA" dirty="0"/>
          </a:p>
        </p:txBody>
      </p:sp>
    </p:spTree>
    <p:extLst>
      <p:ext uri="{BB962C8B-B14F-4D97-AF65-F5344CB8AC3E}">
        <p14:creationId xmlns:p14="http://schemas.microsoft.com/office/powerpoint/2010/main" val="2511400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Hyperbole</a:t>
            </a:r>
            <a:endParaRPr lang="en-CA" dirty="0"/>
          </a:p>
        </p:txBody>
      </p:sp>
      <p:sp>
        <p:nvSpPr>
          <p:cNvPr id="3" name="Content Placeholder 2"/>
          <p:cNvSpPr>
            <a:spLocks noGrp="1"/>
          </p:cNvSpPr>
          <p:nvPr>
            <p:ph sz="quarter" idx="1"/>
          </p:nvPr>
        </p:nvSpPr>
        <p:spPr/>
        <p:txBody>
          <a:bodyPr/>
          <a:lstStyle/>
          <a:p>
            <a:r>
              <a:rPr lang="en-US" dirty="0" smtClean="0"/>
              <a:t>“I’m so tired I could sleep for a week.”</a:t>
            </a:r>
          </a:p>
          <a:p>
            <a:endParaRPr lang="en-US" dirty="0"/>
          </a:p>
          <a:p>
            <a:pPr lvl="1"/>
            <a:r>
              <a:rPr lang="en-US" dirty="0" smtClean="0"/>
              <a:t>This is hyperbole.</a:t>
            </a:r>
          </a:p>
          <a:p>
            <a:endParaRPr lang="en-US" dirty="0"/>
          </a:p>
          <a:p>
            <a:pPr lvl="1"/>
            <a:r>
              <a:rPr lang="en-US" dirty="0" smtClean="0"/>
              <a:t>I couldn’t literally sleep for a week, but it feels that way.  The truth lies in the extent of the tiredness. </a:t>
            </a:r>
            <a:endParaRPr lang="en-CA" dirty="0"/>
          </a:p>
        </p:txBody>
      </p:sp>
    </p:spTree>
    <p:extLst>
      <p:ext uri="{BB962C8B-B14F-4D97-AF65-F5344CB8AC3E}">
        <p14:creationId xmlns:p14="http://schemas.microsoft.com/office/powerpoint/2010/main" val="1815385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Hyperbole Practice</a:t>
            </a:r>
            <a:endParaRPr lang="en-CA"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784709227"/>
              </p:ext>
            </p:extLst>
          </p:nvPr>
        </p:nvGraphicFramePr>
        <p:xfrm>
          <a:off x="533400" y="1752600"/>
          <a:ext cx="8153400" cy="4735284"/>
        </p:xfrm>
        <a:graphic>
          <a:graphicData uri="http://schemas.openxmlformats.org/drawingml/2006/table">
            <a:tbl>
              <a:tblPr firstRow="1" bandRow="1">
                <a:tableStyleId>{5C22544A-7EE6-4342-B048-85BDC9FD1C3A}</a:tableStyleId>
              </a:tblPr>
              <a:tblGrid>
                <a:gridCol w="4076700"/>
                <a:gridCol w="4076700"/>
              </a:tblGrid>
              <a:tr h="789214">
                <a:tc>
                  <a:txBody>
                    <a:bodyPr/>
                    <a:lstStyle/>
                    <a:p>
                      <a:r>
                        <a:rPr lang="en-US" b="1" dirty="0" smtClean="0"/>
                        <a:t>Sentence</a:t>
                      </a:r>
                      <a:r>
                        <a:rPr lang="en-US" b="1" baseline="0" dirty="0" smtClean="0"/>
                        <a:t> Stem</a:t>
                      </a:r>
                      <a:endParaRPr lang="en-CA" b="1" dirty="0"/>
                    </a:p>
                  </a:txBody>
                  <a:tcPr/>
                </a:tc>
                <a:tc>
                  <a:txBody>
                    <a:bodyPr/>
                    <a:lstStyle/>
                    <a:p>
                      <a:r>
                        <a:rPr lang="en-US" dirty="0" smtClean="0"/>
                        <a:t>Hyperbole</a:t>
                      </a:r>
                      <a:endParaRPr lang="en-CA" dirty="0"/>
                    </a:p>
                  </a:txBody>
                  <a:tcPr/>
                </a:tc>
              </a:tr>
              <a:tr h="789214">
                <a:tc>
                  <a:txBody>
                    <a:bodyPr/>
                    <a:lstStyle/>
                    <a:p>
                      <a:r>
                        <a:rPr lang="en-US" dirty="0" smtClean="0"/>
                        <a:t>I was hungry enough…</a:t>
                      </a:r>
                      <a:endParaRPr lang="en-CA" dirty="0"/>
                    </a:p>
                  </a:txBody>
                  <a:tcPr/>
                </a:tc>
                <a:tc>
                  <a:txBody>
                    <a:bodyPr/>
                    <a:lstStyle/>
                    <a:p>
                      <a:endParaRPr lang="en-CA"/>
                    </a:p>
                  </a:txBody>
                  <a:tcPr/>
                </a:tc>
              </a:tr>
              <a:tr h="789214">
                <a:tc>
                  <a:txBody>
                    <a:bodyPr/>
                    <a:lstStyle/>
                    <a:p>
                      <a:r>
                        <a:rPr lang="en-US" dirty="0" smtClean="0"/>
                        <a:t>My head was…</a:t>
                      </a:r>
                      <a:endParaRPr lang="en-CA" dirty="0"/>
                    </a:p>
                  </a:txBody>
                  <a:tcPr/>
                </a:tc>
                <a:tc>
                  <a:txBody>
                    <a:bodyPr/>
                    <a:lstStyle/>
                    <a:p>
                      <a:endParaRPr lang="en-CA"/>
                    </a:p>
                  </a:txBody>
                  <a:tcPr/>
                </a:tc>
              </a:tr>
              <a:tr h="789214">
                <a:tc>
                  <a:txBody>
                    <a:bodyPr/>
                    <a:lstStyle/>
                    <a:p>
                      <a:r>
                        <a:rPr lang="en-US" dirty="0" smtClean="0"/>
                        <a:t>I laughed until…</a:t>
                      </a:r>
                      <a:endParaRPr lang="en-CA" dirty="0"/>
                    </a:p>
                  </a:txBody>
                  <a:tcPr/>
                </a:tc>
                <a:tc>
                  <a:txBody>
                    <a:bodyPr/>
                    <a:lstStyle/>
                    <a:p>
                      <a:endParaRPr lang="en-CA"/>
                    </a:p>
                  </a:txBody>
                  <a:tcPr/>
                </a:tc>
              </a:tr>
              <a:tr h="789214">
                <a:tc>
                  <a:txBody>
                    <a:bodyPr/>
                    <a:lstStyle/>
                    <a:p>
                      <a:r>
                        <a:rPr lang="en-US" dirty="0" smtClean="0"/>
                        <a:t>She ran so fast…</a:t>
                      </a:r>
                      <a:endParaRPr lang="en-CA" dirty="0"/>
                    </a:p>
                  </a:txBody>
                  <a:tcPr/>
                </a:tc>
                <a:tc>
                  <a:txBody>
                    <a:bodyPr/>
                    <a:lstStyle/>
                    <a:p>
                      <a:endParaRPr lang="en-CA"/>
                    </a:p>
                  </a:txBody>
                  <a:tcPr/>
                </a:tc>
              </a:tr>
              <a:tr h="789214">
                <a:tc>
                  <a:txBody>
                    <a:bodyPr/>
                    <a:lstStyle/>
                    <a:p>
                      <a:r>
                        <a:rPr lang="en-US" dirty="0" smtClean="0"/>
                        <a:t>When he</a:t>
                      </a:r>
                      <a:r>
                        <a:rPr lang="en-US" baseline="0" dirty="0" smtClean="0"/>
                        <a:t> lifted the package…</a:t>
                      </a:r>
                      <a:endParaRPr lang="en-CA" dirty="0"/>
                    </a:p>
                  </a:txBody>
                  <a:tcPr/>
                </a:tc>
                <a:tc>
                  <a:txBody>
                    <a:bodyPr/>
                    <a:lstStyle/>
                    <a:p>
                      <a:endParaRPr lang="en-CA" dirty="0"/>
                    </a:p>
                  </a:txBody>
                  <a:tcPr/>
                </a:tc>
              </a:tr>
            </a:tbl>
          </a:graphicData>
        </a:graphic>
      </p:graphicFrame>
    </p:spTree>
    <p:extLst>
      <p:ext uri="{BB962C8B-B14F-4D97-AF65-F5344CB8AC3E}">
        <p14:creationId xmlns:p14="http://schemas.microsoft.com/office/powerpoint/2010/main" val="568267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Symbols</a:t>
            </a:r>
            <a:endParaRPr lang="en-CA" dirty="0"/>
          </a:p>
        </p:txBody>
      </p:sp>
      <p:sp>
        <p:nvSpPr>
          <p:cNvPr id="3" name="Content Placeholder 2"/>
          <p:cNvSpPr>
            <a:spLocks noGrp="1"/>
          </p:cNvSpPr>
          <p:nvPr>
            <p:ph sz="quarter" idx="1"/>
          </p:nvPr>
        </p:nvSpPr>
        <p:spPr/>
        <p:txBody>
          <a:bodyPr/>
          <a:lstStyle/>
          <a:p>
            <a:r>
              <a:rPr lang="en-US" dirty="0" smtClean="0"/>
              <a:t>A symbol is something that stands for something else.</a:t>
            </a:r>
          </a:p>
          <a:p>
            <a:endParaRPr lang="en-US" dirty="0"/>
          </a:p>
          <a:p>
            <a:r>
              <a:rPr lang="en-US" dirty="0" smtClean="0"/>
              <a:t>Like metaphors and similes, symbols mean more than they say.</a:t>
            </a:r>
          </a:p>
          <a:p>
            <a:endParaRPr lang="en-US" dirty="0"/>
          </a:p>
          <a:p>
            <a:r>
              <a:rPr lang="en-US" i="1" dirty="0" smtClean="0"/>
              <a:t>But</a:t>
            </a:r>
            <a:r>
              <a:rPr lang="en-US" dirty="0" smtClean="0"/>
              <a:t>, symbols actually appear in the text as well as representing something else.</a:t>
            </a:r>
            <a:endParaRPr lang="en-CA" dirty="0"/>
          </a:p>
        </p:txBody>
      </p:sp>
    </p:spTree>
    <p:extLst>
      <p:ext uri="{BB962C8B-B14F-4D97-AF65-F5344CB8AC3E}">
        <p14:creationId xmlns:p14="http://schemas.microsoft.com/office/powerpoint/2010/main" val="240962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Symbols</a:t>
            </a:r>
            <a:endParaRPr lang="en-CA" dirty="0"/>
          </a:p>
        </p:txBody>
      </p:sp>
      <p:pic>
        <p:nvPicPr>
          <p:cNvPr id="4" name="Picture 2" descr="C:\Users\Bronwen\AppData\Local\Microsoft\Windows\Temporary Internet Files\Content.IE5\NM8YX29W\MC900391516[1].wmf"/>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2286000"/>
            <a:ext cx="1804111" cy="14932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Bronwen\AppData\Local\Microsoft\Windows\Temporary Internet Files\Content.IE5\93SNSLWP\MC90043779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57455" y="2514600"/>
            <a:ext cx="1327919" cy="122413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Bronwen\AppData\Local\Microsoft\Windows\Temporary Internet Files\Content.IE5\93SNSLWP\MC90038431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4572000"/>
            <a:ext cx="1838858" cy="1356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13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Symbols Example</a:t>
            </a:r>
            <a:endParaRPr lang="en-CA" dirty="0"/>
          </a:p>
        </p:txBody>
      </p:sp>
      <p:sp>
        <p:nvSpPr>
          <p:cNvPr id="3" name="Content Placeholder 2"/>
          <p:cNvSpPr>
            <a:spLocks noGrp="1"/>
          </p:cNvSpPr>
          <p:nvPr>
            <p:ph sz="quarter" idx="1"/>
          </p:nvPr>
        </p:nvSpPr>
        <p:spPr/>
        <p:txBody>
          <a:bodyPr>
            <a:normAutofit lnSpcReduction="10000"/>
          </a:bodyPr>
          <a:lstStyle/>
          <a:p>
            <a:r>
              <a:rPr lang="en-US" dirty="0" smtClean="0"/>
              <a:t>A rainbow is considered a symbol of hope.</a:t>
            </a:r>
          </a:p>
          <a:p>
            <a:endParaRPr lang="en-US" dirty="0"/>
          </a:p>
          <a:p>
            <a:pPr lvl="1"/>
            <a:r>
              <a:rPr lang="en-US" dirty="0" smtClean="0"/>
              <a:t>If we were reading a story about a group of kids who survive a shipwreck by floating through dangerous waters on a raft, and the story ends with a description of a rainbow over an island in the distance, we would know that the kids will make it to the island.</a:t>
            </a:r>
          </a:p>
          <a:p>
            <a:endParaRPr lang="en-US" dirty="0"/>
          </a:p>
          <a:p>
            <a:pPr lvl="1"/>
            <a:r>
              <a:rPr lang="en-US" dirty="0" smtClean="0"/>
              <a:t>The rainbow is physically there, but it is also a symbol of hope in the story. </a:t>
            </a:r>
            <a:endParaRPr lang="en-CA" dirty="0"/>
          </a:p>
        </p:txBody>
      </p:sp>
    </p:spTree>
    <p:extLst>
      <p:ext uri="{BB962C8B-B14F-4D97-AF65-F5344CB8AC3E}">
        <p14:creationId xmlns:p14="http://schemas.microsoft.com/office/powerpoint/2010/main" val="415616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 Practice</a:t>
            </a:r>
            <a:endParaRPr lang="en-CA"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225027314"/>
              </p:ext>
            </p:extLst>
          </p:nvPr>
        </p:nvGraphicFramePr>
        <p:xfrm>
          <a:off x="685800" y="1981200"/>
          <a:ext cx="8153400" cy="3886201"/>
        </p:xfrm>
        <a:graphic>
          <a:graphicData uri="http://schemas.openxmlformats.org/drawingml/2006/table">
            <a:tbl>
              <a:tblPr firstRow="1" bandRow="1">
                <a:tableStyleId>{5C22544A-7EE6-4342-B048-85BDC9FD1C3A}</a:tableStyleId>
              </a:tblPr>
              <a:tblGrid>
                <a:gridCol w="4076700"/>
                <a:gridCol w="4076700"/>
              </a:tblGrid>
              <a:tr h="915597">
                <a:tc>
                  <a:txBody>
                    <a:bodyPr/>
                    <a:lstStyle/>
                    <a:p>
                      <a:r>
                        <a:rPr lang="en-US" dirty="0" smtClean="0"/>
                        <a:t>Symbol</a:t>
                      </a:r>
                      <a:endParaRPr lang="en-CA" dirty="0"/>
                    </a:p>
                  </a:txBody>
                  <a:tcPr/>
                </a:tc>
                <a:tc>
                  <a:txBody>
                    <a:bodyPr/>
                    <a:lstStyle/>
                    <a:p>
                      <a:r>
                        <a:rPr lang="en-US" dirty="0" smtClean="0"/>
                        <a:t>What the symbol stands for</a:t>
                      </a:r>
                      <a:endParaRPr lang="en-CA" dirty="0"/>
                    </a:p>
                  </a:txBody>
                  <a:tcPr/>
                </a:tc>
              </a:tr>
              <a:tr h="742651">
                <a:tc>
                  <a:txBody>
                    <a:bodyPr/>
                    <a:lstStyle/>
                    <a:p>
                      <a:r>
                        <a:rPr lang="en-US" dirty="0" smtClean="0"/>
                        <a:t>Lion</a:t>
                      </a:r>
                      <a:endParaRPr lang="en-CA" dirty="0"/>
                    </a:p>
                  </a:txBody>
                  <a:tcPr/>
                </a:tc>
                <a:tc>
                  <a:txBody>
                    <a:bodyPr/>
                    <a:lstStyle/>
                    <a:p>
                      <a:r>
                        <a:rPr lang="en-US" dirty="0" smtClean="0"/>
                        <a:t>Courage, nobility</a:t>
                      </a:r>
                      <a:endParaRPr lang="en-CA" dirty="0"/>
                    </a:p>
                  </a:txBody>
                  <a:tcPr/>
                </a:tc>
              </a:tr>
              <a:tr h="742651">
                <a:tc>
                  <a:txBody>
                    <a:bodyPr/>
                    <a:lstStyle/>
                    <a:p>
                      <a:r>
                        <a:rPr lang="en-US" dirty="0" smtClean="0"/>
                        <a:t>Skull and crossbones</a:t>
                      </a:r>
                      <a:endParaRPr lang="en-CA" dirty="0"/>
                    </a:p>
                  </a:txBody>
                  <a:tcPr/>
                </a:tc>
                <a:tc>
                  <a:txBody>
                    <a:bodyPr/>
                    <a:lstStyle/>
                    <a:p>
                      <a:r>
                        <a:rPr lang="en-US" dirty="0" smtClean="0"/>
                        <a:t>Danger, piracy</a:t>
                      </a:r>
                      <a:endParaRPr lang="en-CA" dirty="0"/>
                    </a:p>
                  </a:txBody>
                  <a:tcPr/>
                </a:tc>
              </a:tr>
              <a:tr h="742651">
                <a:tc>
                  <a:txBody>
                    <a:bodyPr/>
                    <a:lstStyle/>
                    <a:p>
                      <a:endParaRPr lang="en-CA"/>
                    </a:p>
                  </a:txBody>
                  <a:tcPr/>
                </a:tc>
                <a:tc>
                  <a:txBody>
                    <a:bodyPr/>
                    <a:lstStyle/>
                    <a:p>
                      <a:endParaRPr lang="en-CA"/>
                    </a:p>
                  </a:txBody>
                  <a:tcPr/>
                </a:tc>
              </a:tr>
              <a:tr h="742651">
                <a:tc>
                  <a:txBody>
                    <a:bodyPr/>
                    <a:lstStyle/>
                    <a:p>
                      <a:endParaRPr lang="en-CA"/>
                    </a:p>
                  </a:txBody>
                  <a:tcPr/>
                </a:tc>
                <a:tc>
                  <a:txBody>
                    <a:bodyPr/>
                    <a:lstStyle/>
                    <a:p>
                      <a:endParaRPr lang="en-CA" dirty="0"/>
                    </a:p>
                  </a:txBody>
                  <a:tcPr/>
                </a:tc>
              </a:tr>
            </a:tbl>
          </a:graphicData>
        </a:graphic>
      </p:graphicFrame>
    </p:spTree>
    <p:extLst>
      <p:ext uri="{BB962C8B-B14F-4D97-AF65-F5344CB8AC3E}">
        <p14:creationId xmlns:p14="http://schemas.microsoft.com/office/powerpoint/2010/main" val="12374364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110</TotalTime>
  <Words>740</Words>
  <Application>Microsoft Office PowerPoint</Application>
  <PresentationFormat>On-screen Show (4:3)</PresentationFormat>
  <Paragraphs>90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Figurative Language Continued</vt:lpstr>
      <vt:lpstr>Figurative Language</vt:lpstr>
      <vt:lpstr>Hyperbole</vt:lpstr>
      <vt:lpstr>Hyperbole</vt:lpstr>
      <vt:lpstr>Hyperbole Practice</vt:lpstr>
      <vt:lpstr>Symbols</vt:lpstr>
      <vt:lpstr>Common Symbols</vt:lpstr>
      <vt:lpstr>Symbols Example</vt:lpstr>
      <vt:lpstr>Symbol Practice</vt:lpstr>
      <vt:lpstr>Irony</vt:lpstr>
      <vt:lpstr>Irony</vt:lpstr>
      <vt:lpstr>Irony Practice</vt:lpstr>
      <vt:lpstr>Figurative Language # 7</vt:lpstr>
      <vt:lpstr>Figurative Language # 7</vt:lpstr>
      <vt:lpstr>Now you try it</vt:lpstr>
      <vt:lpstr>Figurative Language # 8</vt:lpstr>
      <vt:lpstr>Figurative Language # 8</vt:lpstr>
      <vt:lpstr>Now you try 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Figurative Language Continued</dc:title>
  <dc:creator>Bronwen</dc:creator>
  <cp:lastModifiedBy>Bronwen</cp:lastModifiedBy>
  <cp:revision>8</cp:revision>
  <dcterms:created xsi:type="dcterms:W3CDTF">2013-04-14T23:48:59Z</dcterms:created>
  <dcterms:modified xsi:type="dcterms:W3CDTF">2013-04-15T01:39:31Z</dcterms:modified>
</cp:coreProperties>
</file>