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D05550B-3B35-4501-A30C-DD469B333EAA}" type="datetimeFigureOut">
              <a:rPr lang="en-CA" smtClean="0"/>
              <a:pPr/>
              <a:t>16/11/2012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F7C909-EE48-4A93-8E76-86707FA6B441}" type="slidenum">
              <a:rPr lang="en-CA" smtClean="0">
                <a:solidFill>
                  <a:srgbClr val="EBDDC3"/>
                </a:solidFill>
              </a:rPr>
              <a:pPr/>
              <a:t>‹#›</a:t>
            </a:fld>
            <a:endParaRPr lang="en-CA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87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284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07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7886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2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3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F7C909-EE48-4A93-8E76-86707FA6B441}" type="slidenum">
              <a:rPr lang="en-CA" smtClean="0">
                <a:solidFill>
                  <a:srgbClr val="775F55"/>
                </a:solidFill>
              </a:rPr>
              <a:pPr/>
              <a:t>‹#›</a:t>
            </a:fld>
            <a:endParaRPr lang="en-CA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311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59804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05550B-3B35-4501-A30C-DD469B333EAA}" type="datetimeFigureOut">
              <a:rPr lang="en-CA" smtClean="0">
                <a:solidFill>
                  <a:srgbClr val="775F55"/>
                </a:solidFill>
              </a:rPr>
              <a:pPr/>
              <a:t>16/11/2012</a:t>
            </a:fld>
            <a:endParaRPr lang="en-CA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F7C909-EE48-4A93-8E76-86707FA6B4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6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D58F0D-537C-4C3B-9288-49F0C926B29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6F0B0E-FC0C-44C5-98A7-8E3DD6A923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Dialogue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Punctuate Properly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use dialogue, follow the rules!</a:t>
            </a:r>
          </a:p>
          <a:p>
            <a:endParaRPr lang="en-US" dirty="0"/>
          </a:p>
          <a:p>
            <a:r>
              <a:rPr lang="en-US" dirty="0" smtClean="0"/>
              <a:t>Otherwise, don’t use dialogue.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732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CA" sz="7200" smtClean="0">
                <a:solidFill>
                  <a:srgbClr val="FF0000"/>
                </a:solidFill>
                <a:latin typeface="Blue Highway Linocut" pitchFamily="2" charset="0"/>
              </a:rPr>
              <a:t>#1</a:t>
            </a:r>
            <a:endParaRPr lang="en-US" sz="7200" smtClean="0">
              <a:solidFill>
                <a:srgbClr val="FF0000"/>
              </a:solidFill>
              <a:latin typeface="Blue Highway Linocut" pitchFamily="2" charset="0"/>
            </a:endParaRPr>
          </a:p>
        </p:txBody>
      </p:sp>
      <p:sp>
        <p:nvSpPr>
          <p:cNvPr id="81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0"/>
            <a:ext cx="8229600" cy="2925763"/>
          </a:xfrm>
        </p:spPr>
        <p:txBody>
          <a:bodyPr vert="horz"/>
          <a:lstStyle/>
          <a:p>
            <a:pPr eaLnBrk="1" hangingPunct="1">
              <a:buFont typeface="Arial" charset="0"/>
              <a:buNone/>
            </a:pPr>
            <a:r>
              <a:rPr lang="en-CA" sz="6600" dirty="0" smtClean="0">
                <a:latin typeface="Blue Highway Linocut" pitchFamily="2" charset="0"/>
              </a:rPr>
              <a:t>He </a:t>
            </a:r>
            <a:r>
              <a:rPr lang="en-CA" sz="6600" dirty="0" err="1" smtClean="0">
                <a:latin typeface="Blue Highway Linocut" pitchFamily="2" charset="0"/>
              </a:rPr>
              <a:t>said</a:t>
            </a:r>
            <a:r>
              <a:rPr lang="en-CA" sz="13800" dirty="0" err="1" smtClean="0">
                <a:solidFill>
                  <a:srgbClr val="FF0000"/>
                </a:solidFill>
                <a:latin typeface="Blue Highway Linocut" pitchFamily="2" charset="0"/>
              </a:rPr>
              <a:t>,“</a:t>
            </a:r>
            <a:r>
              <a:rPr lang="en-CA" sz="8000" dirty="0" err="1" smtClean="0">
                <a:solidFill>
                  <a:srgbClr val="0070C0"/>
                </a:solidFill>
                <a:latin typeface="Blue Highway Linocut" pitchFamily="2" charset="0"/>
              </a:rPr>
              <a:t>I</a:t>
            </a:r>
            <a:r>
              <a:rPr lang="en-CA" sz="8000" dirty="0" smtClean="0">
                <a:solidFill>
                  <a:srgbClr val="0070C0"/>
                </a:solidFill>
                <a:latin typeface="Blue Highway Linocut" pitchFamily="2" charset="0"/>
              </a:rPr>
              <a:t> like pizza</a:t>
            </a:r>
            <a:r>
              <a:rPr lang="en-CA" sz="13800" dirty="0" smtClean="0">
                <a:solidFill>
                  <a:srgbClr val="FF0000"/>
                </a:solidFill>
                <a:latin typeface="Blue Highway Linocut" pitchFamily="2" charset="0"/>
              </a:rPr>
              <a:t>.”</a:t>
            </a:r>
            <a:endParaRPr lang="en-US" sz="6600" dirty="0" smtClean="0">
              <a:latin typeface="Blue Highway Linocut" pitchFamily="2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33400" y="41148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Put a comma before the dialogue begins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064668" y="3391693"/>
            <a:ext cx="685800" cy="1524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3124200" y="8382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Opening quotation marks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505200" y="1371600"/>
            <a:ext cx="838200" cy="5334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781798" y="2973387"/>
            <a:ext cx="457202" cy="684213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14"/>
          <p:cNvSpPr txBox="1">
            <a:spLocks noChangeArrowheads="1"/>
          </p:cNvSpPr>
          <p:nvPr/>
        </p:nvSpPr>
        <p:spPr bwMode="auto">
          <a:xfrm>
            <a:off x="6629400" y="914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Closing quotation marks 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452320" y="1447800"/>
            <a:ext cx="243880" cy="3429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3" name="Picture 2" descr="http://home.comcast.net/~kelkel2376/Games/GamestoMake/images/piz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95800"/>
            <a:ext cx="27559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Box 10"/>
          <p:cNvSpPr txBox="1">
            <a:spLocks noChangeArrowheads="1"/>
          </p:cNvSpPr>
          <p:nvPr/>
        </p:nvSpPr>
        <p:spPr bwMode="auto">
          <a:xfrm>
            <a:off x="6400800" y="4038600"/>
            <a:ext cx="2438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A period is needed at the end of the sentence – notice it comes BEFORE the closing quotation marks!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5" name="TextBox 6"/>
          <p:cNvSpPr txBox="1">
            <a:spLocks noChangeArrowheads="1"/>
          </p:cNvSpPr>
          <p:nvPr/>
        </p:nvSpPr>
        <p:spPr bwMode="auto">
          <a:xfrm>
            <a:off x="3428423" y="3657601"/>
            <a:ext cx="29723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Capital letter for first word spoken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3696494" y="3201194"/>
            <a:ext cx="455612" cy="303212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2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CA" sz="7200" smtClean="0">
                <a:solidFill>
                  <a:srgbClr val="FF0000"/>
                </a:solidFill>
                <a:latin typeface="Blue Highway Linocut" pitchFamily="2" charset="0"/>
              </a:rPr>
              <a:t>#2</a:t>
            </a:r>
            <a:endParaRPr lang="en-US" sz="7200" smtClean="0">
              <a:solidFill>
                <a:srgbClr val="FF0000"/>
              </a:solidFill>
              <a:latin typeface="Blue Highway Linocut" pitchFamily="2" charset="0"/>
            </a:endParaRPr>
          </a:p>
        </p:txBody>
      </p:sp>
      <p:sp>
        <p:nvSpPr>
          <p:cNvPr id="1638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0"/>
            <a:ext cx="8229600" cy="2925763"/>
          </a:xfrm>
        </p:spPr>
        <p:txBody>
          <a:bodyPr vert="horz"/>
          <a:lstStyle/>
          <a:p>
            <a:pPr eaLnBrk="1" hangingPunct="1">
              <a:buFont typeface="Arial" charset="0"/>
              <a:buNone/>
            </a:pPr>
            <a:r>
              <a:rPr lang="en-CA" sz="13800" dirty="0" smtClean="0">
                <a:solidFill>
                  <a:srgbClr val="FF0000"/>
                </a:solidFill>
                <a:latin typeface="Blue Highway Linocut" pitchFamily="2" charset="0"/>
              </a:rPr>
              <a:t>“</a:t>
            </a:r>
            <a:r>
              <a:rPr lang="en-CA" sz="8000" b="1" dirty="0" smtClean="0">
                <a:solidFill>
                  <a:srgbClr val="00B050"/>
                </a:solidFill>
                <a:latin typeface="Blue Highway Linocut" pitchFamily="2" charset="0"/>
              </a:rPr>
              <a:t>I</a:t>
            </a:r>
            <a:r>
              <a:rPr lang="en-CA" sz="8000" dirty="0" smtClean="0">
                <a:solidFill>
                  <a:srgbClr val="0070C0"/>
                </a:solidFill>
                <a:latin typeface="Blue Highway Linocut" pitchFamily="2" charset="0"/>
              </a:rPr>
              <a:t> like </a:t>
            </a:r>
            <a:r>
              <a:rPr lang="en-CA" sz="8000" dirty="0" err="1" smtClean="0">
                <a:solidFill>
                  <a:srgbClr val="0070C0"/>
                </a:solidFill>
                <a:latin typeface="Blue Highway Linocut" pitchFamily="2" charset="0"/>
              </a:rPr>
              <a:t>pizza</a:t>
            </a:r>
            <a:r>
              <a:rPr lang="en-CA" sz="13800" dirty="0" err="1" smtClean="0">
                <a:solidFill>
                  <a:srgbClr val="FF0000"/>
                </a:solidFill>
                <a:latin typeface="Blue Highway Linocut" pitchFamily="2" charset="0"/>
              </a:rPr>
              <a:t>,”</a:t>
            </a:r>
            <a:r>
              <a:rPr lang="en-CA" sz="6600" dirty="0" err="1" smtClean="0">
                <a:latin typeface="Blue Highway Linocut" pitchFamily="2" charset="0"/>
              </a:rPr>
              <a:t>he</a:t>
            </a:r>
            <a:r>
              <a:rPr lang="en-CA" sz="6600" dirty="0" smtClean="0">
                <a:latin typeface="Blue Highway Linocut" pitchFamily="2" charset="0"/>
              </a:rPr>
              <a:t> said</a:t>
            </a:r>
            <a:r>
              <a:rPr lang="en-CA" sz="13800" dirty="0" smtClean="0">
                <a:solidFill>
                  <a:srgbClr val="FF0000"/>
                </a:solidFill>
                <a:latin typeface="Blue Highway Linocut" pitchFamily="2" charset="0"/>
              </a:rPr>
              <a:t>.</a:t>
            </a:r>
            <a:endParaRPr lang="en-US" sz="6600" dirty="0" smtClean="0">
              <a:solidFill>
                <a:srgbClr val="FF0000"/>
              </a:solidFill>
              <a:latin typeface="Blue Highway Linocut" pitchFamily="2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295400" y="4191000"/>
            <a:ext cx="259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Put a comma when the dialogue ends – note it goes BEFORE the closing quotation marks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86200" y="2996952"/>
            <a:ext cx="571500" cy="1159412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447800" y="12192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Opening quotation marks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219200" y="1600200"/>
            <a:ext cx="685800" cy="3810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5105400" y="3951288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A period is needed at the end of the sentence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989619" y="2897187"/>
            <a:ext cx="425451" cy="684213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5715000" y="9906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Closing quotation marks 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278582" y="1404144"/>
            <a:ext cx="457200" cy="299244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6" name="Picture 2" descr="http://home.comcast.net/~kelkel2376/Games/GamestoMake/images/piz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27559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683568" y="2780928"/>
            <a:ext cx="611832" cy="800472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6"/>
          <p:cNvSpPr txBox="1">
            <a:spLocks noChangeArrowheads="1"/>
          </p:cNvSpPr>
          <p:nvPr/>
        </p:nvSpPr>
        <p:spPr bwMode="auto">
          <a:xfrm>
            <a:off x="228600" y="3581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Capital letter for first word spoken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2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CA" sz="4800" smtClean="0">
                <a:latin typeface="Blue Highway Linocut" pitchFamily="2" charset="0"/>
              </a:rPr>
              <a:t>#3 – When dialogue is interrupted</a:t>
            </a:r>
            <a:endParaRPr lang="en-US" sz="4800" smtClean="0">
              <a:latin typeface="Blue Highway Linocut" pitchFamily="2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057400"/>
            <a:ext cx="8229600" cy="2925763"/>
          </a:xfrm>
        </p:spPr>
        <p:txBody>
          <a:bodyPr vert="horz"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CA" sz="10700" dirty="0" smtClean="0">
                <a:solidFill>
                  <a:srgbClr val="FF0000"/>
                </a:solidFill>
                <a:latin typeface="Blue Highway Linocut" pitchFamily="2" charset="0"/>
              </a:rPr>
              <a:t>“</a:t>
            </a:r>
            <a:r>
              <a:rPr lang="en-CA" sz="6200" dirty="0" smtClean="0">
                <a:solidFill>
                  <a:srgbClr val="0070C0"/>
                </a:solidFill>
                <a:latin typeface="Blue Highway Linocut" pitchFamily="2" charset="0"/>
              </a:rPr>
              <a:t>I would like </a:t>
            </a:r>
            <a:r>
              <a:rPr lang="en-CA" sz="6200" dirty="0" err="1" smtClean="0">
                <a:solidFill>
                  <a:srgbClr val="0070C0"/>
                </a:solidFill>
                <a:latin typeface="Blue Highway Linocut" pitchFamily="2" charset="0"/>
              </a:rPr>
              <a:t>pizza</a:t>
            </a:r>
            <a:r>
              <a:rPr lang="en-CA" sz="10700" dirty="0" err="1" smtClean="0">
                <a:solidFill>
                  <a:srgbClr val="FF0000"/>
                </a:solidFill>
                <a:latin typeface="Blue Highway Linocut" pitchFamily="2" charset="0"/>
              </a:rPr>
              <a:t>,”</a:t>
            </a:r>
            <a:r>
              <a:rPr lang="en-CA" sz="5100" dirty="0" err="1" smtClean="0">
                <a:latin typeface="Blue Highway Linocut" pitchFamily="2" charset="0"/>
              </a:rPr>
              <a:t>he</a:t>
            </a:r>
            <a:r>
              <a:rPr lang="en-CA" sz="5100" dirty="0" smtClean="0">
                <a:latin typeface="Blue Highway Linocut" pitchFamily="2" charset="0"/>
              </a:rPr>
              <a:t> said</a:t>
            </a:r>
            <a:r>
              <a:rPr lang="en-CA" sz="10700" dirty="0" smtClean="0">
                <a:solidFill>
                  <a:srgbClr val="FF0000"/>
                </a:solidFill>
                <a:latin typeface="Blue Highway Linocut" pitchFamily="2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CA" sz="9600" dirty="0" smtClean="0">
                <a:solidFill>
                  <a:srgbClr val="FF0000"/>
                </a:solidFill>
                <a:latin typeface="Blue Highway Linocut" pitchFamily="2" charset="0"/>
              </a:rPr>
              <a:t>“</a:t>
            </a:r>
            <a:r>
              <a:rPr lang="en-CA" sz="6000" dirty="0" smtClean="0">
                <a:solidFill>
                  <a:srgbClr val="0070C0"/>
                </a:solidFill>
                <a:latin typeface="Blue Highway Linocut" pitchFamily="2" charset="0"/>
              </a:rPr>
              <a:t>for all of my meals</a:t>
            </a:r>
            <a:r>
              <a:rPr lang="en-CA" sz="9600" dirty="0" smtClean="0">
                <a:solidFill>
                  <a:srgbClr val="FF0000"/>
                </a:solidFill>
                <a:latin typeface="Blue Highway Linocut" pitchFamily="2" charset="0"/>
              </a:rPr>
              <a:t>!”</a:t>
            </a:r>
            <a:endParaRPr lang="en-US" sz="5100" dirty="0" smtClean="0">
              <a:solidFill>
                <a:srgbClr val="FF0000"/>
              </a:solidFill>
              <a:latin typeface="Blue Highway Linocut" pitchFamily="2" charset="0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592388" y="1611312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Put a comma before the interruption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4783282" y="1981200"/>
            <a:ext cx="457200" cy="4572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447800" y="12192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Opening quotation marks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066800" y="1600200"/>
            <a:ext cx="609600" cy="609600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6858000" y="3962400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Another comma is needed before the person starts speaking again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150532" y="2924944"/>
            <a:ext cx="539535" cy="684213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TextBox 14"/>
          <p:cNvSpPr txBox="1">
            <a:spLocks noChangeArrowheads="1"/>
          </p:cNvSpPr>
          <p:nvPr/>
        </p:nvSpPr>
        <p:spPr bwMode="auto">
          <a:xfrm>
            <a:off x="6324600" y="15240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Mid-point quotation marks 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68144" y="1981200"/>
            <a:ext cx="724744" cy="206447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2" name="Picture 2" descr="http://home.comcast.net/~kelkel2376/Games/GamestoMake/images/piz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76862"/>
            <a:ext cx="17399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 rot="5400000" flipH="1" flipV="1">
            <a:off x="343693" y="4113212"/>
            <a:ext cx="684213" cy="382588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TextBox 26"/>
          <p:cNvSpPr txBox="1">
            <a:spLocks noChangeArrowheads="1"/>
          </p:cNvSpPr>
          <p:nvPr/>
        </p:nvSpPr>
        <p:spPr bwMode="auto">
          <a:xfrm>
            <a:off x="304800" y="472440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Opening quotation marks...again!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779819" y="4341490"/>
            <a:ext cx="656277" cy="1319758"/>
          </a:xfrm>
          <a:prstGeom prst="straightConnector1">
            <a:avLst/>
          </a:prstGeom>
          <a:ln w="25400">
            <a:solidFill>
              <a:schemeClr val="tx1">
                <a:alpha val="7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TextBox 29"/>
          <p:cNvSpPr txBox="1">
            <a:spLocks noChangeArrowheads="1"/>
          </p:cNvSpPr>
          <p:nvPr/>
        </p:nvSpPr>
        <p:spPr bwMode="auto">
          <a:xfrm>
            <a:off x="4249316" y="5791199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alibri" pitchFamily="34" charset="0"/>
              </a:rPr>
              <a:t>Final punctuation and then closing quotation marks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time a new character speaks, you need to indent.</a:t>
            </a:r>
          </a:p>
          <a:p>
            <a:endParaRPr lang="en-US" dirty="0"/>
          </a:p>
          <a:p>
            <a:r>
              <a:rPr lang="en-US" dirty="0" smtClean="0"/>
              <a:t>Ex.</a:t>
            </a:r>
          </a:p>
          <a:p>
            <a:pPr marL="365760" lvl="1" indent="0">
              <a:buNone/>
            </a:pPr>
            <a:r>
              <a:rPr lang="en-US" dirty="0" smtClean="0"/>
              <a:t>	“I’m hungry,” said Joe.</a:t>
            </a:r>
          </a:p>
          <a:p>
            <a:pPr marL="365760" lvl="1" indent="0">
              <a:buNone/>
            </a:pPr>
            <a:r>
              <a:rPr lang="en-US" dirty="0" smtClean="0"/>
              <a:t>	“Me too,” said Sally.  “We should go get some lunch.  I feel like sushi.  How about you?”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“Sounds </a:t>
            </a:r>
            <a:r>
              <a:rPr lang="en-US" smtClean="0"/>
              <a:t>great!”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01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Median</vt:lpstr>
      <vt:lpstr>1_Median</vt:lpstr>
      <vt:lpstr>Dialogue Rules</vt:lpstr>
      <vt:lpstr>Punctuate Properly</vt:lpstr>
      <vt:lpstr>#1</vt:lpstr>
      <vt:lpstr>#2</vt:lpstr>
      <vt:lpstr>#3 – When dialogue is interrupted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Rules</dc:title>
  <dc:creator>teacher</dc:creator>
  <cp:lastModifiedBy>teacher</cp:lastModifiedBy>
  <cp:revision>2</cp:revision>
  <dcterms:created xsi:type="dcterms:W3CDTF">2012-11-16T16:38:16Z</dcterms:created>
  <dcterms:modified xsi:type="dcterms:W3CDTF">2012-11-16T17:39:01Z</dcterms:modified>
</cp:coreProperties>
</file>