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300" r:id="rId3"/>
    <p:sldId id="287" r:id="rId4"/>
    <p:sldId id="288" r:id="rId5"/>
    <p:sldId id="296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65" r:id="rId14"/>
    <p:sldId id="266" r:id="rId15"/>
    <p:sldId id="267" r:id="rId16"/>
    <p:sldId id="268" r:id="rId17"/>
    <p:sldId id="274" r:id="rId18"/>
    <p:sldId id="275" r:id="rId19"/>
    <p:sldId id="280" r:id="rId20"/>
    <p:sldId id="281" r:id="rId21"/>
    <p:sldId id="282" r:id="rId22"/>
    <p:sldId id="283" r:id="rId23"/>
    <p:sldId id="284" r:id="rId24"/>
    <p:sldId id="285" r:id="rId25"/>
    <p:sldId id="299" r:id="rId26"/>
    <p:sldId id="263" r:id="rId27"/>
    <p:sldId id="30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14" autoAdjust="0"/>
    <p:restoredTop sz="94660"/>
  </p:normalViewPr>
  <p:slideViewPr>
    <p:cSldViewPr>
      <p:cViewPr varScale="1">
        <p:scale>
          <a:sx n="69" d="100"/>
          <a:sy n="69" d="100"/>
        </p:scale>
        <p:origin x="140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0DEB423-2782-422F-A4D3-47A00601F443}" type="datetimeFigureOut">
              <a:rPr lang="en-CA" smtClean="0"/>
              <a:pPr/>
              <a:t>2017-09-08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6F136B3-BBDE-4939-BD37-76280249BD1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B423-2782-422F-A4D3-47A00601F443}" type="datetimeFigureOut">
              <a:rPr lang="en-CA" smtClean="0"/>
              <a:pPr/>
              <a:t>2017-09-08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36B3-BBDE-4939-BD37-76280249BD1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0DEB423-2782-422F-A4D3-47A00601F443}" type="datetimeFigureOut">
              <a:rPr lang="en-CA" smtClean="0"/>
              <a:pPr/>
              <a:t>2017-09-08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6F136B3-BBDE-4939-BD37-76280249BD1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B423-2782-422F-A4D3-47A00601F443}" type="datetimeFigureOut">
              <a:rPr lang="en-CA" smtClean="0"/>
              <a:pPr/>
              <a:t>2017-09-08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6F136B3-BBDE-4939-BD37-76280249BD11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B423-2782-422F-A4D3-47A00601F443}" type="datetimeFigureOut">
              <a:rPr lang="en-CA" smtClean="0"/>
              <a:pPr/>
              <a:t>2017-09-08</a:t>
            </a:fld>
            <a:endParaRPr lang="en-CA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6F136B3-BBDE-4939-BD37-76280249BD11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0DEB423-2782-422F-A4D3-47A00601F443}" type="datetimeFigureOut">
              <a:rPr lang="en-CA" smtClean="0"/>
              <a:pPr/>
              <a:t>2017-09-08</a:t>
            </a:fld>
            <a:endParaRPr lang="en-C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6F136B3-BBDE-4939-BD37-76280249BD11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0DEB423-2782-422F-A4D3-47A00601F443}" type="datetimeFigureOut">
              <a:rPr lang="en-CA" smtClean="0"/>
              <a:pPr/>
              <a:t>2017-09-08</a:t>
            </a:fld>
            <a:endParaRPr lang="en-CA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6F136B3-BBDE-4939-BD37-76280249BD11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CA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B423-2782-422F-A4D3-47A00601F443}" type="datetimeFigureOut">
              <a:rPr lang="en-CA" smtClean="0"/>
              <a:pPr/>
              <a:t>2017-09-08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6F136B3-BBDE-4939-BD37-76280249BD1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B423-2782-422F-A4D3-47A00601F443}" type="datetimeFigureOut">
              <a:rPr lang="en-CA" smtClean="0"/>
              <a:pPr/>
              <a:t>2017-09-08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6F136B3-BBDE-4939-BD37-76280249BD1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B423-2782-422F-A4D3-47A00601F443}" type="datetimeFigureOut">
              <a:rPr lang="en-CA" smtClean="0"/>
              <a:pPr/>
              <a:t>2017-09-08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6F136B3-BBDE-4939-BD37-76280249BD11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0DEB423-2782-422F-A4D3-47A00601F443}" type="datetimeFigureOut">
              <a:rPr lang="en-CA" smtClean="0"/>
              <a:pPr/>
              <a:t>2017-09-08</a:t>
            </a:fld>
            <a:endParaRPr lang="en-CA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6F136B3-BBDE-4939-BD37-76280249BD11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0DEB423-2782-422F-A4D3-47A00601F443}" type="datetimeFigureOut">
              <a:rPr lang="en-CA" smtClean="0"/>
              <a:pPr/>
              <a:t>2017-09-08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6F136B3-BBDE-4939-BD37-76280249BD11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paper-leaf.com/blog/2012/10/principles-of-design-quick-reference-poster/" TargetMode="External"/><Relationship Id="rId2" Type="http://schemas.openxmlformats.org/officeDocument/2006/relationships/hyperlink" Target="http://www.webdesignerdepot.com/2010/01/the-principle-of-proximity-in-web-design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wo.com/blog/crap-design-principles/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Design Principles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557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Repetition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What to avoid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Avoid repeating an element so much that is becomes annoying or overwhelming.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0935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 descr="silverba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712968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11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 descr="ten24-m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0648"/>
            <a:ext cx="8534400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37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Alignment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Nothing should be placed on the page </a:t>
            </a:r>
            <a:r>
              <a:rPr lang="en-US" b="1" dirty="0" smtClean="0"/>
              <a:t>arbitrarily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Every item should have a </a:t>
            </a:r>
            <a:r>
              <a:rPr lang="en-US" b="1" dirty="0" smtClean="0"/>
              <a:t>visual connection </a:t>
            </a:r>
            <a:r>
              <a:rPr lang="en-US" dirty="0" smtClean="0"/>
              <a:t>with something else on the page.</a:t>
            </a:r>
          </a:p>
          <a:p>
            <a:endParaRPr lang="en-US" dirty="0"/>
          </a:p>
          <a:p>
            <a:r>
              <a:rPr lang="en-US" dirty="0" smtClean="0"/>
              <a:t>When items are aligned on a page, even if physically separate, there is an invisible line that connects them.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1623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Alignment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To make all elements on a page appear unified and connected there needs to be some </a:t>
            </a:r>
            <a:r>
              <a:rPr lang="en-US" b="1" dirty="0" smtClean="0"/>
              <a:t>visual tie </a:t>
            </a:r>
            <a:r>
              <a:rPr lang="en-US" dirty="0" smtClean="0"/>
              <a:t>between the elements. </a:t>
            </a:r>
          </a:p>
          <a:p>
            <a:endParaRPr lang="en-US" dirty="0"/>
          </a:p>
          <a:p>
            <a:r>
              <a:rPr lang="en-US" b="1" dirty="0" smtClean="0"/>
              <a:t>Alignment Options</a:t>
            </a:r>
          </a:p>
          <a:p>
            <a:pPr lvl="1"/>
            <a:r>
              <a:rPr lang="en-US" dirty="0" smtClean="0"/>
              <a:t>Right justified</a:t>
            </a:r>
          </a:p>
          <a:p>
            <a:pPr lvl="1"/>
            <a:r>
              <a:rPr lang="en-US" dirty="0" smtClean="0"/>
              <a:t>Left justified</a:t>
            </a:r>
          </a:p>
          <a:p>
            <a:pPr lvl="1"/>
            <a:r>
              <a:rPr lang="en-US" dirty="0" smtClean="0"/>
              <a:t>Centered</a:t>
            </a:r>
          </a:p>
          <a:p>
            <a:pPr lvl="1"/>
            <a:r>
              <a:rPr lang="en-US" dirty="0" smtClean="0"/>
              <a:t>Justify (aligned along both sides)</a:t>
            </a:r>
          </a:p>
        </p:txBody>
      </p:sp>
    </p:spTree>
    <p:extLst>
      <p:ext uri="{BB962C8B-B14F-4D97-AF65-F5344CB8AC3E}">
        <p14:creationId xmlns:p14="http://schemas.microsoft.com/office/powerpoint/2010/main" val="261955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Alignment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to avoid:</a:t>
            </a:r>
          </a:p>
          <a:p>
            <a:pPr lvl="1"/>
            <a:r>
              <a:rPr lang="en-US" dirty="0" smtClean="0"/>
              <a:t>Center alignment – it is considered stuffy and safe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8178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8208912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813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 descr="a-list-apar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77396"/>
            <a:ext cx="8496944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31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098" name="Picture 2" descr="estate-black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842493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24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Proximity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Items </a:t>
            </a:r>
            <a:r>
              <a:rPr lang="en-US" b="1" dirty="0" smtClean="0"/>
              <a:t>related to each other </a:t>
            </a:r>
            <a:r>
              <a:rPr lang="en-US" dirty="0" smtClean="0"/>
              <a:t>should be grouped close together.</a:t>
            </a:r>
          </a:p>
          <a:p>
            <a:endParaRPr lang="en-US" dirty="0" smtClean="0"/>
          </a:p>
          <a:p>
            <a:r>
              <a:rPr lang="en-US" dirty="0" smtClean="0"/>
              <a:t>This allows the items to become </a:t>
            </a:r>
            <a:r>
              <a:rPr lang="en-US" b="1" dirty="0" smtClean="0"/>
              <a:t>one visual unit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smtClean="0"/>
              <a:t>It makes it </a:t>
            </a:r>
            <a:r>
              <a:rPr lang="en-US" b="1" dirty="0" smtClean="0"/>
              <a:t>easier to understand </a:t>
            </a:r>
            <a:r>
              <a:rPr lang="en-US" dirty="0" smtClean="0"/>
              <a:t>and follow.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8533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C.R.A.P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Contrast</a:t>
            </a:r>
          </a:p>
          <a:p>
            <a:endParaRPr lang="en-US" dirty="0"/>
          </a:p>
          <a:p>
            <a:r>
              <a:rPr lang="en-US" dirty="0" smtClean="0"/>
              <a:t>Repetition</a:t>
            </a:r>
          </a:p>
          <a:p>
            <a:endParaRPr lang="en-US" dirty="0" smtClean="0"/>
          </a:p>
          <a:p>
            <a:r>
              <a:rPr lang="en-US" dirty="0" smtClean="0"/>
              <a:t>Alignment</a:t>
            </a:r>
          </a:p>
          <a:p>
            <a:endParaRPr lang="en-US" dirty="0"/>
          </a:p>
          <a:p>
            <a:r>
              <a:rPr lang="en-US" dirty="0" smtClean="0"/>
              <a:t>Proximity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40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Proximity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Purpose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The basic purpose of proximity is to </a:t>
            </a:r>
            <a:r>
              <a:rPr lang="en-US" b="1" dirty="0" smtClean="0"/>
              <a:t>organize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 more organized document is </a:t>
            </a:r>
            <a:r>
              <a:rPr lang="en-US" b="1" dirty="0" smtClean="0"/>
              <a:t>easier to read</a:t>
            </a:r>
            <a:r>
              <a:rPr lang="en-US" dirty="0" smtClean="0"/>
              <a:t>.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8354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Proximity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What to avoid:</a:t>
            </a:r>
          </a:p>
          <a:p>
            <a:pPr lvl="1"/>
            <a:r>
              <a:rPr lang="en-US" dirty="0" smtClean="0"/>
              <a:t>T</a:t>
            </a:r>
            <a:r>
              <a:rPr lang="en-CA" dirty="0" err="1" smtClean="0"/>
              <a:t>oo</a:t>
            </a:r>
            <a:r>
              <a:rPr lang="en-CA" dirty="0" smtClean="0"/>
              <a:t> many </a:t>
            </a:r>
            <a:r>
              <a:rPr lang="en-CA" b="1" dirty="0" smtClean="0"/>
              <a:t>separate elements </a:t>
            </a:r>
            <a:r>
              <a:rPr lang="en-CA" dirty="0" smtClean="0"/>
              <a:t>on page.</a:t>
            </a:r>
          </a:p>
          <a:p>
            <a:pPr lvl="1"/>
            <a:endParaRPr lang="en-CA" dirty="0" smtClean="0"/>
          </a:p>
          <a:p>
            <a:pPr lvl="1"/>
            <a:r>
              <a:rPr lang="en-US" dirty="0" smtClean="0"/>
              <a:t>Items in </a:t>
            </a:r>
            <a:r>
              <a:rPr lang="en-US" b="1" dirty="0" smtClean="0"/>
              <a:t>corners</a:t>
            </a:r>
            <a:r>
              <a:rPr lang="en-US" dirty="0" smtClean="0"/>
              <a:t> and in the </a:t>
            </a:r>
            <a:r>
              <a:rPr lang="en-US" b="1" dirty="0" smtClean="0"/>
              <a:t>middle.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Avoid </a:t>
            </a:r>
            <a:r>
              <a:rPr lang="en-US" b="1" dirty="0" smtClean="0"/>
              <a:t>equal amounts of white space </a:t>
            </a:r>
            <a:r>
              <a:rPr lang="en-US" dirty="0" smtClean="0"/>
              <a:t>between elements.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Don’t create relationships between elements </a:t>
            </a:r>
            <a:r>
              <a:rPr lang="en-US" b="1" dirty="0" smtClean="0"/>
              <a:t>that don’t belong together. </a:t>
            </a:r>
          </a:p>
        </p:txBody>
      </p:sp>
    </p:spTree>
    <p:extLst>
      <p:ext uri="{BB962C8B-B14F-4D97-AF65-F5344CB8AC3E}">
        <p14:creationId xmlns:p14="http://schemas.microsoft.com/office/powerpoint/2010/main" val="419375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8208912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30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8640960" cy="501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845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1628800"/>
            <a:ext cx="8208912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954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Principles of Design Infographic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23900"/>
            <a:ext cx="8663373" cy="5418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50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 Cited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Image taken from:</a:t>
            </a:r>
          </a:p>
          <a:p>
            <a:pPr lvl="1"/>
            <a:r>
              <a:rPr lang="en-CA" dirty="0" smtClean="0">
                <a:hlinkClick r:id="rId2"/>
              </a:rPr>
              <a:t>http</a:t>
            </a:r>
            <a:r>
              <a:rPr lang="en-CA" dirty="0">
                <a:hlinkClick r:id="rId2"/>
              </a:rPr>
              <a:t>://www.webdesignerdepot.com/2010/01/the-principle-of-proximity-in-web-design</a:t>
            </a:r>
            <a:r>
              <a:rPr lang="en-CA" dirty="0" smtClean="0">
                <a:hlinkClick r:id="rId2"/>
              </a:rPr>
              <a:t>/</a:t>
            </a:r>
            <a:endParaRPr lang="en-CA" dirty="0" smtClean="0"/>
          </a:p>
          <a:p>
            <a:pPr lvl="1"/>
            <a:r>
              <a:rPr lang="en-CA" dirty="0">
                <a:hlinkClick r:id="rId3"/>
              </a:rPr>
              <a:t>https://paper-leaf.com/blog/2012/10/principles-of-design-quick-reference-poster</a:t>
            </a:r>
            <a:r>
              <a:rPr lang="en-CA" dirty="0" smtClean="0">
                <a:hlinkClick r:id="rId3"/>
              </a:rPr>
              <a:t>/</a:t>
            </a:r>
            <a:endParaRPr lang="en-CA" dirty="0" smtClean="0"/>
          </a:p>
          <a:p>
            <a:pPr lvl="1"/>
            <a:r>
              <a:rPr lang="en-CA" dirty="0">
                <a:hlinkClick r:id="rId4"/>
              </a:rPr>
              <a:t>https://vwo.com/blog/crap-design-principles</a:t>
            </a:r>
            <a:r>
              <a:rPr lang="en-CA" dirty="0" smtClean="0">
                <a:hlinkClick r:id="rId4"/>
              </a:rPr>
              <a:t>/</a:t>
            </a:r>
            <a:endParaRPr lang="en-CA" dirty="0" smtClean="0"/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3959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28600"/>
            <a:ext cx="4560277" cy="6397672"/>
          </a:xfrm>
        </p:spPr>
      </p:pic>
    </p:spTree>
    <p:extLst>
      <p:ext uri="{BB962C8B-B14F-4D97-AF65-F5344CB8AC3E}">
        <p14:creationId xmlns:p14="http://schemas.microsoft.com/office/powerpoint/2010/main" val="3222380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Contrast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Contrast is created when two elements are </a:t>
            </a:r>
            <a:r>
              <a:rPr lang="en-US" b="1" dirty="0" smtClean="0"/>
              <a:t>different.</a:t>
            </a:r>
          </a:p>
          <a:p>
            <a:endParaRPr lang="en-US" dirty="0"/>
          </a:p>
          <a:p>
            <a:r>
              <a:rPr lang="en-US" dirty="0" smtClean="0"/>
              <a:t>The key is--if two items are different--make them </a:t>
            </a:r>
            <a:r>
              <a:rPr lang="en-US" b="1" dirty="0" smtClean="0"/>
              <a:t>really different.</a:t>
            </a:r>
          </a:p>
          <a:p>
            <a:endParaRPr lang="en-US" dirty="0"/>
          </a:p>
          <a:p>
            <a:r>
              <a:rPr lang="en-US" dirty="0" smtClean="0"/>
              <a:t>Examples of contrast</a:t>
            </a:r>
          </a:p>
          <a:p>
            <a:pPr lvl="1"/>
            <a:r>
              <a:rPr lang="en-US" dirty="0" smtClean="0"/>
              <a:t>Font style or size</a:t>
            </a:r>
          </a:p>
          <a:p>
            <a:pPr lvl="1"/>
            <a:r>
              <a:rPr lang="en-US" dirty="0" err="1" smtClean="0"/>
              <a:t>Colour</a:t>
            </a:r>
            <a:endParaRPr lang="en-US" dirty="0" smtClean="0"/>
          </a:p>
          <a:p>
            <a:endParaRPr lang="en-US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78012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Contrast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Our eyes like contrast </a:t>
            </a:r>
            <a:r>
              <a:rPr lang="en-US" dirty="0" smtClean="0"/>
              <a:t>– when there is contrast on a page, we are drawn to it. </a:t>
            </a:r>
          </a:p>
          <a:p>
            <a:endParaRPr lang="en-US" dirty="0"/>
          </a:p>
          <a:p>
            <a:r>
              <a:rPr lang="en-US" b="1" dirty="0" smtClean="0"/>
              <a:t>Purpose:</a:t>
            </a:r>
          </a:p>
          <a:p>
            <a:pPr lvl="1"/>
            <a:r>
              <a:rPr lang="en-US" dirty="0" smtClean="0"/>
              <a:t>To create </a:t>
            </a:r>
            <a:r>
              <a:rPr lang="en-US" b="1" dirty="0" smtClean="0"/>
              <a:t>interest</a:t>
            </a:r>
            <a:r>
              <a:rPr lang="en-US" dirty="0" smtClean="0"/>
              <a:t> on the page</a:t>
            </a:r>
          </a:p>
          <a:p>
            <a:pPr lvl="1"/>
            <a:r>
              <a:rPr lang="en-US" dirty="0" smtClean="0"/>
              <a:t>To help </a:t>
            </a:r>
            <a:r>
              <a:rPr lang="en-US" b="1" dirty="0" smtClean="0"/>
              <a:t>organize</a:t>
            </a:r>
            <a:r>
              <a:rPr lang="en-US" dirty="0" smtClean="0"/>
              <a:t> the page.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915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Contrast</a:t>
            </a:r>
            <a:endParaRPr lang="en-US" dirty="0"/>
          </a:p>
        </p:txBody>
      </p:sp>
      <p:pic>
        <p:nvPicPr>
          <p:cNvPr id="1026" name="Picture 2" descr="Contrast as seen better in grayscale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437743"/>
            <a:ext cx="4020963" cy="5420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37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 descr="invoice-machin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5344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34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153400" cy="762000"/>
          </a:xfrm>
        </p:spPr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 descr="fatburg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2791"/>
            <a:ext cx="86106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61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Repetition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You should </a:t>
            </a:r>
            <a:r>
              <a:rPr lang="en-US" b="1" dirty="0" smtClean="0"/>
              <a:t>repeat some aspects </a:t>
            </a:r>
            <a:r>
              <a:rPr lang="en-US" dirty="0" smtClean="0"/>
              <a:t>of the design throughout the entire piece.</a:t>
            </a:r>
            <a:endParaRPr lang="en-US" dirty="0"/>
          </a:p>
          <a:p>
            <a:pPr lvl="1"/>
            <a:r>
              <a:rPr lang="en-US" dirty="0" smtClean="0"/>
              <a:t>Ex. A bold font, a symbol, a bullet type, a </a:t>
            </a:r>
            <a:r>
              <a:rPr lang="en-US" dirty="0" err="1" smtClean="0"/>
              <a:t>colour</a:t>
            </a:r>
            <a:endParaRPr lang="en-US" dirty="0" smtClean="0"/>
          </a:p>
          <a:p>
            <a:pPr lvl="1"/>
            <a:r>
              <a:rPr lang="en-US" dirty="0" smtClean="0"/>
              <a:t>It can be anything that the reader will recognize spatially.</a:t>
            </a:r>
          </a:p>
          <a:p>
            <a:endParaRPr lang="en-US" dirty="0"/>
          </a:p>
          <a:p>
            <a:r>
              <a:rPr lang="en-US" dirty="0" smtClean="0"/>
              <a:t>Repetition can also be thought of as </a:t>
            </a:r>
            <a:r>
              <a:rPr lang="en-US" b="1" dirty="0" smtClean="0"/>
              <a:t>consistency</a:t>
            </a:r>
            <a:r>
              <a:rPr lang="en-US" dirty="0" smtClean="0"/>
              <a:t>.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9522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Repetition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Purpose:</a:t>
            </a:r>
          </a:p>
          <a:p>
            <a:pPr lvl="1"/>
            <a:r>
              <a:rPr lang="en-US" dirty="0" smtClean="0"/>
              <a:t>To </a:t>
            </a:r>
            <a:r>
              <a:rPr lang="en-US" b="1" dirty="0" smtClean="0"/>
              <a:t>unify</a:t>
            </a:r>
            <a:r>
              <a:rPr lang="en-US" dirty="0" smtClean="0"/>
              <a:t> and add </a:t>
            </a:r>
            <a:r>
              <a:rPr lang="en-US" b="1" dirty="0" smtClean="0"/>
              <a:t>visual interest. </a:t>
            </a:r>
          </a:p>
          <a:p>
            <a:pPr lvl="1"/>
            <a:r>
              <a:rPr lang="en-US" dirty="0" smtClean="0"/>
              <a:t>The repetition of visual elements throughout the design  unifies and strengthens a piece by tying together the document(s).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1301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400</TotalTime>
  <Words>384</Words>
  <Application>Microsoft Office PowerPoint</Application>
  <PresentationFormat>On-screen Show (4:3)</PresentationFormat>
  <Paragraphs>84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Tw Cen MT</vt:lpstr>
      <vt:lpstr>Wingdings</vt:lpstr>
      <vt:lpstr>Wingdings 2</vt:lpstr>
      <vt:lpstr>Median</vt:lpstr>
      <vt:lpstr>Design Principles</vt:lpstr>
      <vt:lpstr>C.R.A.P</vt:lpstr>
      <vt:lpstr>Contrast</vt:lpstr>
      <vt:lpstr>Contrast</vt:lpstr>
      <vt:lpstr>Contrast</vt:lpstr>
      <vt:lpstr>PowerPoint Presentation</vt:lpstr>
      <vt:lpstr>PowerPoint Presentation</vt:lpstr>
      <vt:lpstr>Repetition</vt:lpstr>
      <vt:lpstr>Repetition</vt:lpstr>
      <vt:lpstr>Repetition</vt:lpstr>
      <vt:lpstr>PowerPoint Presentation</vt:lpstr>
      <vt:lpstr>PowerPoint Presentation</vt:lpstr>
      <vt:lpstr>Alignment</vt:lpstr>
      <vt:lpstr>Alignment</vt:lpstr>
      <vt:lpstr>Alignment</vt:lpstr>
      <vt:lpstr>Example</vt:lpstr>
      <vt:lpstr>Example</vt:lpstr>
      <vt:lpstr>Example</vt:lpstr>
      <vt:lpstr>Proximity</vt:lpstr>
      <vt:lpstr>Proximity</vt:lpstr>
      <vt:lpstr>Proximity</vt:lpstr>
      <vt:lpstr>Example</vt:lpstr>
      <vt:lpstr>Example</vt:lpstr>
      <vt:lpstr>Example</vt:lpstr>
      <vt:lpstr>PowerPoint Presentation</vt:lpstr>
      <vt:lpstr>Works Cited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Principles</dc:title>
  <dc:creator>Bronwen</dc:creator>
  <cp:lastModifiedBy>Bronwen Mccann</cp:lastModifiedBy>
  <cp:revision>28</cp:revision>
  <dcterms:created xsi:type="dcterms:W3CDTF">2012-04-23T16:35:26Z</dcterms:created>
  <dcterms:modified xsi:type="dcterms:W3CDTF">2017-09-08T18:55:42Z</dcterms:modified>
</cp:coreProperties>
</file>