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4" r:id="rId4"/>
    <p:sldId id="260" r:id="rId5"/>
    <p:sldId id="261" r:id="rId6"/>
    <p:sldId id="262" r:id="rId7"/>
    <p:sldId id="263"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3B355B-7F65-45D7-BB98-DBF3017B7B4A}" type="datetimeFigureOut">
              <a:rPr lang="en-US" smtClean="0"/>
              <a:t>11/20/2012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B9EF8E-6981-449C-8925-BA9D9D4BA6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3B355B-7F65-45D7-BB98-DBF3017B7B4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9EF8E-6981-449C-8925-BA9D9D4BA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E3B355B-7F65-45D7-BB98-DBF3017B7B4A}" type="datetimeFigureOut">
              <a:rPr lang="en-US" smtClean="0"/>
              <a:t>11/20/2012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B9EF8E-6981-449C-8925-BA9D9D4BA6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3B355B-7F65-45D7-BB98-DBF3017B7B4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B9EF8E-6981-449C-8925-BA9D9D4BA6EB}"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E3B355B-7F65-45D7-BB98-DBF3017B7B4A}" type="datetimeFigureOut">
              <a:rPr lang="en-US" smtClean="0"/>
              <a:t>11/20/2012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B9EF8E-6981-449C-8925-BA9D9D4BA6E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E3B355B-7F65-45D7-BB98-DBF3017B7B4A}" type="datetimeFigureOut">
              <a:rPr lang="en-US" smtClean="0"/>
              <a:t>11/20/2012</a:t>
            </a:fld>
            <a:endParaRPr lang="en-US"/>
          </a:p>
        </p:txBody>
      </p:sp>
      <p:sp>
        <p:nvSpPr>
          <p:cNvPr id="10" name="Slide Number Placeholder 9"/>
          <p:cNvSpPr>
            <a:spLocks noGrp="1"/>
          </p:cNvSpPr>
          <p:nvPr>
            <p:ph type="sldNum" sz="quarter" idx="16"/>
          </p:nvPr>
        </p:nvSpPr>
        <p:spPr/>
        <p:txBody>
          <a:bodyPr rtlCol="0"/>
          <a:lstStyle/>
          <a:p>
            <a:fld id="{D2B9EF8E-6981-449C-8925-BA9D9D4BA6EB}"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E3B355B-7F65-45D7-BB98-DBF3017B7B4A}" type="datetimeFigureOut">
              <a:rPr lang="en-US" smtClean="0"/>
              <a:t>11/20/2012</a:t>
            </a:fld>
            <a:endParaRPr lang="en-US"/>
          </a:p>
        </p:txBody>
      </p:sp>
      <p:sp>
        <p:nvSpPr>
          <p:cNvPr id="12" name="Slide Number Placeholder 11"/>
          <p:cNvSpPr>
            <a:spLocks noGrp="1"/>
          </p:cNvSpPr>
          <p:nvPr>
            <p:ph type="sldNum" sz="quarter" idx="16"/>
          </p:nvPr>
        </p:nvSpPr>
        <p:spPr/>
        <p:txBody>
          <a:bodyPr rtlCol="0"/>
          <a:lstStyle/>
          <a:p>
            <a:fld id="{D2B9EF8E-6981-449C-8925-BA9D9D4BA6EB}"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3B355B-7F65-45D7-BB98-DBF3017B7B4A}" type="datetimeFigureOut">
              <a:rPr lang="en-US" smtClean="0"/>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B9EF8E-6981-449C-8925-BA9D9D4BA6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B355B-7F65-45D7-BB98-DBF3017B7B4A}" type="datetimeFigureOut">
              <a:rPr lang="en-US" smtClean="0"/>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B9EF8E-6981-449C-8925-BA9D9D4BA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3B355B-7F65-45D7-BB98-DBF3017B7B4A}" type="datetimeFigureOut">
              <a:rPr lang="en-US" smtClean="0"/>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B9EF8E-6981-449C-8925-BA9D9D4BA6EB}"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E3B355B-7F65-45D7-BB98-DBF3017B7B4A}" type="datetimeFigureOut">
              <a:rPr lang="en-US" smtClean="0"/>
              <a:t>11/20/2012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B9EF8E-6981-449C-8925-BA9D9D4BA6EB}"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3B355B-7F65-45D7-BB98-DBF3017B7B4A}" type="datetimeFigureOut">
              <a:rPr lang="en-US" smtClean="0"/>
              <a:t>11/20/2012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B9EF8E-6981-449C-8925-BA9D9D4BA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Creating an effective Power Point Presentation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47463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dirty="0" err="1" smtClean="0"/>
              <a:t>Colour</a:t>
            </a:r>
            <a:r>
              <a:rPr lang="en-US" dirty="0" smtClean="0"/>
              <a:t> - Good</a:t>
            </a:r>
          </a:p>
        </p:txBody>
      </p:sp>
      <p:sp>
        <p:nvSpPr>
          <p:cNvPr id="15363" name="Rectangle 3"/>
          <p:cNvSpPr>
            <a:spLocks noGrp="1" noChangeArrowheads="1"/>
          </p:cNvSpPr>
          <p:nvPr>
            <p:ph idx="1"/>
          </p:nvPr>
        </p:nvSpPr>
        <p:spPr/>
        <p:txBody>
          <a:bodyPr rtlCol="0">
            <a:normAutofit/>
          </a:bodyPr>
          <a:lstStyle/>
          <a:p>
            <a:pPr marL="438912" indent="-320040" fontAlgn="auto">
              <a:spcBef>
                <a:spcPts val="0"/>
              </a:spcBef>
              <a:spcAft>
                <a:spcPts val="0"/>
              </a:spcAft>
              <a:buFont typeface="Wingdings 2"/>
              <a:buChar char=""/>
              <a:defRPr/>
            </a:pPr>
            <a:r>
              <a:rPr lang="en-US" smtClean="0"/>
              <a:t>Use a colour of font that contrasts sharply with the background</a:t>
            </a:r>
          </a:p>
          <a:p>
            <a:pPr marL="731520" lvl="1" indent="-274320" fontAlgn="auto">
              <a:spcAft>
                <a:spcPts val="0"/>
              </a:spcAft>
              <a:buFont typeface="Wingdings"/>
              <a:buChar char=""/>
              <a:defRPr/>
            </a:pPr>
            <a:r>
              <a:rPr lang="en-US" smtClean="0"/>
              <a:t>Ex: blue font on white background</a:t>
            </a:r>
          </a:p>
          <a:p>
            <a:pPr marL="731520" lvl="1" indent="-274320" fontAlgn="auto">
              <a:spcAft>
                <a:spcPts val="0"/>
              </a:spcAft>
              <a:buFont typeface="Wingdings"/>
              <a:buChar char=""/>
              <a:defRPr/>
            </a:pPr>
            <a:endParaRPr lang="en-US" smtClean="0"/>
          </a:p>
          <a:p>
            <a:pPr marL="438912" indent="-320040" fontAlgn="auto">
              <a:spcBef>
                <a:spcPts val="0"/>
              </a:spcBef>
              <a:spcAft>
                <a:spcPts val="0"/>
              </a:spcAft>
              <a:buFont typeface="Wingdings 2"/>
              <a:buChar char=""/>
              <a:defRPr/>
            </a:pPr>
            <a:r>
              <a:rPr lang="en-US" smtClean="0"/>
              <a:t>Use colour to reinforce the logic of your structure</a:t>
            </a:r>
          </a:p>
          <a:p>
            <a:pPr marL="731520" lvl="1" indent="-274320" fontAlgn="auto">
              <a:spcAft>
                <a:spcPts val="0"/>
              </a:spcAft>
              <a:buFont typeface="Wingdings"/>
              <a:buChar char=""/>
              <a:defRPr/>
            </a:pPr>
            <a:r>
              <a:rPr lang="en-US" smtClean="0"/>
              <a:t>Ex: light blue title and dark blue text</a:t>
            </a:r>
          </a:p>
          <a:p>
            <a:pPr marL="731520" lvl="1" indent="-274320" fontAlgn="auto">
              <a:spcAft>
                <a:spcPts val="0"/>
              </a:spcAft>
              <a:buFont typeface="Wingdings"/>
              <a:buChar char=""/>
              <a:defRPr/>
            </a:pPr>
            <a:endParaRPr lang="en-US" smtClean="0"/>
          </a:p>
          <a:p>
            <a:pPr marL="438912" indent="-320040" fontAlgn="auto">
              <a:spcBef>
                <a:spcPts val="0"/>
              </a:spcBef>
              <a:spcAft>
                <a:spcPts val="0"/>
              </a:spcAft>
              <a:buFont typeface="Wingdings 2"/>
              <a:buChar char=""/>
              <a:defRPr/>
            </a:pPr>
            <a:r>
              <a:rPr lang="en-US" smtClean="0"/>
              <a:t>Use colour to emphasize a point</a:t>
            </a:r>
          </a:p>
          <a:p>
            <a:pPr marL="731520" lvl="1" indent="-274320" fontAlgn="auto">
              <a:spcAft>
                <a:spcPts val="0"/>
              </a:spcAft>
              <a:buFont typeface="Wingdings"/>
              <a:buChar char=""/>
              <a:defRPr/>
            </a:pPr>
            <a:r>
              <a:rPr lang="en-US" smtClean="0"/>
              <a:t>But only use this </a:t>
            </a:r>
            <a:r>
              <a:rPr lang="en-US" smtClean="0">
                <a:solidFill>
                  <a:srgbClr val="009999"/>
                </a:solidFill>
              </a:rPr>
              <a:t>occasionally</a:t>
            </a:r>
          </a:p>
          <a:p>
            <a:pPr marL="731520" lvl="1" indent="-274320" fontAlgn="auto">
              <a:spcAft>
                <a:spcPts val="0"/>
              </a:spcAft>
              <a:buFont typeface="Wingdings"/>
              <a:buChar char=""/>
              <a:defRPr/>
            </a:pPr>
            <a:endParaRPr lang="en-US" smtClean="0"/>
          </a:p>
        </p:txBody>
      </p:sp>
    </p:spTree>
    <p:extLst>
      <p:ext uri="{BB962C8B-B14F-4D97-AF65-F5344CB8AC3E}">
        <p14:creationId xmlns:p14="http://schemas.microsoft.com/office/powerpoint/2010/main" val="1259950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dirty="0" err="1" smtClean="0"/>
              <a:t>Colour</a:t>
            </a:r>
            <a:r>
              <a:rPr lang="en-US" dirty="0" smtClean="0"/>
              <a:t> - Bad</a:t>
            </a:r>
          </a:p>
        </p:txBody>
      </p:sp>
      <p:sp>
        <p:nvSpPr>
          <p:cNvPr id="16387" name="Rectangle 3"/>
          <p:cNvSpPr>
            <a:spLocks noGrp="1" noChangeArrowheads="1"/>
          </p:cNvSpPr>
          <p:nvPr>
            <p:ph idx="1"/>
          </p:nvPr>
        </p:nvSpPr>
        <p:spPr>
          <a:xfrm>
            <a:off x="719138" y="2286000"/>
            <a:ext cx="8001000" cy="4267200"/>
          </a:xfrm>
        </p:spPr>
        <p:txBody>
          <a:bodyPr/>
          <a:lstStyle/>
          <a:p>
            <a:pPr>
              <a:lnSpc>
                <a:spcPct val="90000"/>
              </a:lnSpc>
            </a:pPr>
            <a:r>
              <a:rPr lang="en-US" sz="2400" smtClean="0">
                <a:solidFill>
                  <a:srgbClr val="FFFF00"/>
                </a:solidFill>
              </a:rPr>
              <a:t>Using a font colour that does not contrast with the background colour is hard to read </a:t>
            </a:r>
          </a:p>
          <a:p>
            <a:pPr>
              <a:lnSpc>
                <a:spcPct val="90000"/>
              </a:lnSpc>
            </a:pPr>
            <a:endParaRPr lang="en-US" sz="2400" smtClean="0">
              <a:solidFill>
                <a:srgbClr val="FFFF00"/>
              </a:solidFill>
            </a:endParaRPr>
          </a:p>
          <a:p>
            <a:pPr>
              <a:lnSpc>
                <a:spcPct val="90000"/>
              </a:lnSpc>
            </a:pPr>
            <a:r>
              <a:rPr lang="en-US" sz="2400" smtClean="0"/>
              <a:t>Using colour for decoration is </a:t>
            </a:r>
            <a:r>
              <a:rPr lang="en-US" sz="2400" smtClean="0">
                <a:solidFill>
                  <a:schemeClr val="accent2"/>
                </a:solidFill>
              </a:rPr>
              <a:t>distracting </a:t>
            </a:r>
            <a:r>
              <a:rPr lang="en-US" sz="2400" smtClean="0"/>
              <a:t>and </a:t>
            </a:r>
            <a:r>
              <a:rPr lang="en-US" sz="2400" smtClean="0">
                <a:solidFill>
                  <a:schemeClr val="folHlink"/>
                </a:solidFill>
              </a:rPr>
              <a:t>annoying</a:t>
            </a:r>
            <a:r>
              <a:rPr lang="en-US" smtClean="0"/>
              <a:t>.</a:t>
            </a:r>
          </a:p>
          <a:p>
            <a:pPr>
              <a:lnSpc>
                <a:spcPct val="90000"/>
              </a:lnSpc>
            </a:pPr>
            <a:endParaRPr lang="en-US" smtClean="0"/>
          </a:p>
          <a:p>
            <a:pPr>
              <a:lnSpc>
                <a:spcPct val="90000"/>
              </a:lnSpc>
            </a:pPr>
            <a:r>
              <a:rPr lang="en-US" sz="2400" smtClean="0">
                <a:solidFill>
                  <a:srgbClr val="FF3399"/>
                </a:solidFill>
              </a:rPr>
              <a:t>Using a different colour for each point is unnecessary</a:t>
            </a:r>
          </a:p>
          <a:p>
            <a:pPr lvl="1">
              <a:lnSpc>
                <a:spcPct val="90000"/>
              </a:lnSpc>
            </a:pPr>
            <a:r>
              <a:rPr lang="en-US" sz="2400" smtClean="0">
                <a:solidFill>
                  <a:srgbClr val="FF0000"/>
                </a:solidFill>
              </a:rPr>
              <a:t>Using a different colour for secondary points is also unnecessary</a:t>
            </a:r>
          </a:p>
          <a:p>
            <a:pPr lvl="1">
              <a:lnSpc>
                <a:spcPct val="90000"/>
              </a:lnSpc>
            </a:pPr>
            <a:endParaRPr lang="en-US" smtClean="0">
              <a:solidFill>
                <a:srgbClr val="FF0000"/>
              </a:solidFill>
            </a:endParaRPr>
          </a:p>
          <a:p>
            <a:pPr>
              <a:lnSpc>
                <a:spcPct val="90000"/>
              </a:lnSpc>
            </a:pPr>
            <a:r>
              <a:rPr lang="en-US" sz="2400" smtClean="0">
                <a:solidFill>
                  <a:srgbClr val="FF0000"/>
                </a:solidFill>
              </a:rPr>
              <a:t>T</a:t>
            </a:r>
            <a:r>
              <a:rPr lang="en-US" sz="2400" smtClean="0">
                <a:solidFill>
                  <a:srgbClr val="FF6600"/>
                </a:solidFill>
              </a:rPr>
              <a:t>r</a:t>
            </a:r>
            <a:r>
              <a:rPr lang="en-US" sz="2400" smtClean="0">
                <a:solidFill>
                  <a:srgbClr val="FFFF00"/>
                </a:solidFill>
              </a:rPr>
              <a:t>y</a:t>
            </a:r>
            <a:r>
              <a:rPr lang="en-US" sz="2400" smtClean="0">
                <a:solidFill>
                  <a:srgbClr val="33CC33"/>
                </a:solidFill>
              </a:rPr>
              <a:t>i</a:t>
            </a:r>
            <a:r>
              <a:rPr lang="en-US" sz="2400" smtClean="0">
                <a:solidFill>
                  <a:srgbClr val="0066FF"/>
                </a:solidFill>
              </a:rPr>
              <a:t>n</a:t>
            </a:r>
            <a:r>
              <a:rPr lang="en-US" sz="2400" smtClean="0">
                <a:solidFill>
                  <a:schemeClr val="folHlink"/>
                </a:solidFill>
              </a:rPr>
              <a:t>g</a:t>
            </a:r>
            <a:r>
              <a:rPr lang="en-US" sz="2400" smtClean="0">
                <a:solidFill>
                  <a:srgbClr val="FF3399"/>
                </a:solidFill>
              </a:rPr>
              <a:t> t</a:t>
            </a:r>
            <a:r>
              <a:rPr lang="en-US" sz="2400" smtClean="0">
                <a:solidFill>
                  <a:srgbClr val="FF0000"/>
                </a:solidFill>
              </a:rPr>
              <a:t>o</a:t>
            </a:r>
            <a:r>
              <a:rPr lang="en-US" sz="2400" smtClean="0">
                <a:solidFill>
                  <a:srgbClr val="FF3399"/>
                </a:solidFill>
              </a:rPr>
              <a:t> </a:t>
            </a:r>
            <a:r>
              <a:rPr lang="en-US" sz="2400" smtClean="0">
                <a:solidFill>
                  <a:srgbClr val="FF6600"/>
                </a:solidFill>
              </a:rPr>
              <a:t>b</a:t>
            </a:r>
            <a:r>
              <a:rPr lang="en-US" sz="2400" smtClean="0">
                <a:solidFill>
                  <a:srgbClr val="FFFF00"/>
                </a:solidFill>
              </a:rPr>
              <a:t>e </a:t>
            </a:r>
            <a:r>
              <a:rPr lang="en-US" sz="2400" smtClean="0">
                <a:solidFill>
                  <a:srgbClr val="33CC33"/>
                </a:solidFill>
              </a:rPr>
              <a:t>c</a:t>
            </a:r>
            <a:r>
              <a:rPr lang="en-US" sz="2400" smtClean="0">
                <a:solidFill>
                  <a:srgbClr val="0066FF"/>
                </a:solidFill>
              </a:rPr>
              <a:t>r</a:t>
            </a:r>
            <a:r>
              <a:rPr lang="en-US" sz="2400" smtClean="0">
                <a:solidFill>
                  <a:schemeClr val="folHlink"/>
                </a:solidFill>
              </a:rPr>
              <a:t>e</a:t>
            </a:r>
            <a:r>
              <a:rPr lang="en-US" sz="2400" smtClean="0">
                <a:solidFill>
                  <a:srgbClr val="FF3399"/>
                </a:solidFill>
              </a:rPr>
              <a:t>a</a:t>
            </a:r>
            <a:r>
              <a:rPr lang="en-US" sz="2400" smtClean="0">
                <a:solidFill>
                  <a:srgbClr val="FF0000"/>
                </a:solidFill>
              </a:rPr>
              <a:t>t</a:t>
            </a:r>
            <a:r>
              <a:rPr lang="en-US" sz="2400" smtClean="0">
                <a:solidFill>
                  <a:srgbClr val="FF6600"/>
                </a:solidFill>
              </a:rPr>
              <a:t>i</a:t>
            </a:r>
            <a:r>
              <a:rPr lang="en-US" sz="2400" smtClean="0">
                <a:solidFill>
                  <a:srgbClr val="FFFF00"/>
                </a:solidFill>
              </a:rPr>
              <a:t>v</a:t>
            </a:r>
            <a:r>
              <a:rPr lang="en-US" sz="2400" smtClean="0">
                <a:solidFill>
                  <a:srgbClr val="33CC33"/>
                </a:solidFill>
              </a:rPr>
              <a:t>e</a:t>
            </a:r>
            <a:r>
              <a:rPr lang="en-US" sz="2400" smtClean="0">
                <a:solidFill>
                  <a:srgbClr val="FF3399"/>
                </a:solidFill>
              </a:rPr>
              <a:t> </a:t>
            </a:r>
            <a:r>
              <a:rPr lang="en-US" sz="2400" smtClean="0">
                <a:solidFill>
                  <a:srgbClr val="0066FF"/>
                </a:solidFill>
              </a:rPr>
              <a:t>c</a:t>
            </a:r>
            <a:r>
              <a:rPr lang="en-US" sz="2400" smtClean="0">
                <a:solidFill>
                  <a:schemeClr val="folHlink"/>
                </a:solidFill>
              </a:rPr>
              <a:t>a</a:t>
            </a:r>
            <a:r>
              <a:rPr lang="en-US" sz="2400" smtClean="0">
                <a:solidFill>
                  <a:srgbClr val="FF3399"/>
                </a:solidFill>
              </a:rPr>
              <a:t>n </a:t>
            </a:r>
            <a:r>
              <a:rPr lang="en-US" sz="2400" smtClean="0">
                <a:solidFill>
                  <a:srgbClr val="FF0000"/>
                </a:solidFill>
              </a:rPr>
              <a:t>a</a:t>
            </a:r>
            <a:r>
              <a:rPr lang="en-US" sz="2400" smtClean="0">
                <a:solidFill>
                  <a:srgbClr val="FF6600"/>
                </a:solidFill>
              </a:rPr>
              <a:t>l</a:t>
            </a:r>
            <a:r>
              <a:rPr lang="en-US" sz="2400" smtClean="0">
                <a:solidFill>
                  <a:srgbClr val="FFFF00"/>
                </a:solidFill>
              </a:rPr>
              <a:t>s</a:t>
            </a:r>
            <a:r>
              <a:rPr lang="en-US" sz="2400" smtClean="0">
                <a:solidFill>
                  <a:srgbClr val="33CC33"/>
                </a:solidFill>
              </a:rPr>
              <a:t>o</a:t>
            </a:r>
            <a:r>
              <a:rPr lang="en-US" sz="2400" smtClean="0">
                <a:solidFill>
                  <a:srgbClr val="FF3399"/>
                </a:solidFill>
              </a:rPr>
              <a:t> </a:t>
            </a:r>
            <a:r>
              <a:rPr lang="en-US" sz="2400" smtClean="0">
                <a:solidFill>
                  <a:srgbClr val="0066FF"/>
                </a:solidFill>
              </a:rPr>
              <a:t>b</a:t>
            </a:r>
            <a:r>
              <a:rPr lang="en-US" sz="2400" smtClean="0">
                <a:solidFill>
                  <a:schemeClr val="folHlink"/>
                </a:solidFill>
              </a:rPr>
              <a:t>e</a:t>
            </a:r>
            <a:r>
              <a:rPr lang="en-US" sz="2400" smtClean="0">
                <a:solidFill>
                  <a:srgbClr val="FF3399"/>
                </a:solidFill>
              </a:rPr>
              <a:t> b</a:t>
            </a:r>
            <a:r>
              <a:rPr lang="en-US" sz="2400" smtClean="0">
                <a:solidFill>
                  <a:srgbClr val="FF0000"/>
                </a:solidFill>
              </a:rPr>
              <a:t>a</a:t>
            </a:r>
            <a:r>
              <a:rPr lang="en-US" sz="2400" smtClean="0">
                <a:solidFill>
                  <a:srgbClr val="FF6600"/>
                </a:solidFill>
              </a:rPr>
              <a:t>d</a:t>
            </a:r>
          </a:p>
          <a:p>
            <a:pPr>
              <a:lnSpc>
                <a:spcPct val="90000"/>
              </a:lnSpc>
              <a:buFont typeface="Wingdings" pitchFamily="2" charset="2"/>
              <a:buNone/>
            </a:pPr>
            <a:endParaRPr lang="en-US" sz="2400" smtClean="0"/>
          </a:p>
        </p:txBody>
      </p:sp>
    </p:spTree>
    <p:extLst>
      <p:ext uri="{BB962C8B-B14F-4D97-AF65-F5344CB8AC3E}">
        <p14:creationId xmlns:p14="http://schemas.microsoft.com/office/powerpoint/2010/main" val="574662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dirty="0" smtClean="0"/>
              <a:t>Background - Good</a:t>
            </a:r>
          </a:p>
        </p:txBody>
      </p:sp>
      <p:sp>
        <p:nvSpPr>
          <p:cNvPr id="17411" name="Rectangle 3"/>
          <p:cNvSpPr>
            <a:spLocks noGrp="1" noChangeArrowheads="1"/>
          </p:cNvSpPr>
          <p:nvPr>
            <p:ph idx="1"/>
          </p:nvPr>
        </p:nvSpPr>
        <p:spPr/>
        <p:txBody>
          <a:bodyPr/>
          <a:lstStyle/>
          <a:p>
            <a:r>
              <a:rPr lang="en-US" smtClean="0"/>
              <a:t>Use backgrounds such as this one that are attractive but simple</a:t>
            </a:r>
          </a:p>
          <a:p>
            <a:endParaRPr lang="en-US" smtClean="0"/>
          </a:p>
          <a:p>
            <a:r>
              <a:rPr lang="en-US" smtClean="0"/>
              <a:t>Use backgrounds which are light</a:t>
            </a:r>
          </a:p>
          <a:p>
            <a:endParaRPr lang="en-US" smtClean="0"/>
          </a:p>
          <a:p>
            <a:r>
              <a:rPr lang="en-US" smtClean="0"/>
              <a:t>Use the same background consistently throughout your presentation</a:t>
            </a:r>
          </a:p>
        </p:txBody>
      </p:sp>
    </p:spTree>
    <p:extLst>
      <p:ext uri="{BB962C8B-B14F-4D97-AF65-F5344CB8AC3E}">
        <p14:creationId xmlns:p14="http://schemas.microsoft.com/office/powerpoint/2010/main" val="2475253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pPr fontAlgn="auto">
              <a:spcAft>
                <a:spcPts val="0"/>
              </a:spcAft>
              <a:defRPr/>
            </a:pPr>
            <a:r>
              <a:rPr lang="en-US" dirty="0" smtClean="0">
                <a:solidFill>
                  <a:schemeClr val="accent1">
                    <a:satMod val="150000"/>
                  </a:schemeClr>
                </a:solidFill>
              </a:rPr>
              <a:t>Background – Bad</a:t>
            </a:r>
          </a:p>
        </p:txBody>
      </p:sp>
      <p:sp>
        <p:nvSpPr>
          <p:cNvPr id="18435" name="Rectangle 3"/>
          <p:cNvSpPr>
            <a:spLocks noGrp="1" noChangeArrowheads="1"/>
          </p:cNvSpPr>
          <p:nvPr>
            <p:ph idx="1"/>
          </p:nvPr>
        </p:nvSpPr>
        <p:sp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r>
              <a:rPr lang="en-US" smtClean="0">
                <a:solidFill>
                  <a:schemeClr val="accent1"/>
                </a:solidFill>
              </a:rPr>
              <a:t>Avoid backgrounds that are distracting or difficult to read from</a:t>
            </a:r>
          </a:p>
          <a:p>
            <a:r>
              <a:rPr lang="en-US" smtClean="0">
                <a:solidFill>
                  <a:schemeClr val="accent1"/>
                </a:solidFill>
              </a:rPr>
              <a:t>Always be consistent with the background that you use</a:t>
            </a:r>
          </a:p>
          <a:p>
            <a:pPr>
              <a:buFont typeface="Wingdings" pitchFamily="2" charset="2"/>
              <a:buNone/>
            </a:pPr>
            <a:endParaRPr lang="en-US" smtClean="0">
              <a:solidFill>
                <a:schemeClr val="accent1"/>
              </a:solidFill>
            </a:endParaRPr>
          </a:p>
          <a:p>
            <a:endParaRPr lang="en-US" smtClean="0">
              <a:solidFill>
                <a:schemeClr val="accent1"/>
              </a:solidFill>
            </a:endParaRPr>
          </a:p>
          <a:p>
            <a:endParaRPr lang="en-US" smtClean="0">
              <a:solidFill>
                <a:schemeClr val="accent1"/>
              </a:solidFill>
            </a:endParaRPr>
          </a:p>
          <a:p>
            <a:endParaRPr lang="en-US" smtClean="0">
              <a:solidFill>
                <a:schemeClr val="accent1"/>
              </a:solidFill>
            </a:endParaRPr>
          </a:p>
        </p:txBody>
      </p:sp>
      <p:pic>
        <p:nvPicPr>
          <p:cNvPr id="6148" name="Picture 4" descr="C:\Program Files\Common Files\Microsoft Shared\Clipart\cagcat50\pe0767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3886200"/>
            <a:ext cx="247332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728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dirty="0" smtClean="0"/>
              <a:t>Conclusion</a:t>
            </a:r>
          </a:p>
        </p:txBody>
      </p:sp>
      <p:sp>
        <p:nvSpPr>
          <p:cNvPr id="22531" name="Rectangle 3"/>
          <p:cNvSpPr>
            <a:spLocks noGrp="1" noChangeArrowheads="1"/>
          </p:cNvSpPr>
          <p:nvPr>
            <p:ph idx="1"/>
          </p:nvPr>
        </p:nvSpPr>
        <p:spPr/>
        <p:txBody>
          <a:bodyPr/>
          <a:lstStyle/>
          <a:p>
            <a:r>
              <a:rPr lang="en-US" smtClean="0"/>
              <a:t>Use an effective and strong closing</a:t>
            </a:r>
          </a:p>
          <a:p>
            <a:pPr lvl="1"/>
            <a:r>
              <a:rPr lang="en-US" smtClean="0"/>
              <a:t>Your audience is likely to remember your last words</a:t>
            </a:r>
          </a:p>
          <a:p>
            <a:pPr lvl="1"/>
            <a:endParaRPr lang="en-US" smtClean="0"/>
          </a:p>
          <a:p>
            <a:r>
              <a:rPr lang="en-US" smtClean="0"/>
              <a:t>Use a conclusion slide to:</a:t>
            </a:r>
          </a:p>
          <a:p>
            <a:pPr lvl="1"/>
            <a:r>
              <a:rPr lang="en-US" smtClean="0"/>
              <a:t>Summarize the main points of your presentation</a:t>
            </a:r>
          </a:p>
          <a:p>
            <a:pPr lvl="1"/>
            <a:r>
              <a:rPr lang="en-US" smtClean="0"/>
              <a:t>Suggest future avenues of research</a:t>
            </a:r>
          </a:p>
          <a:p>
            <a:pPr lvl="1">
              <a:buFontTx/>
              <a:buNone/>
            </a:pPr>
            <a:endParaRPr lang="en-US" smtClean="0"/>
          </a:p>
          <a:p>
            <a:endParaRPr lang="en-US" smtClean="0"/>
          </a:p>
          <a:p>
            <a:endParaRPr lang="en-US" smtClean="0"/>
          </a:p>
          <a:p>
            <a:pPr lvl="1"/>
            <a:endParaRPr lang="en-US" smtClean="0"/>
          </a:p>
        </p:txBody>
      </p:sp>
    </p:spTree>
    <p:extLst>
      <p:ext uri="{BB962C8B-B14F-4D97-AF65-F5344CB8AC3E}">
        <p14:creationId xmlns:p14="http://schemas.microsoft.com/office/powerpoint/2010/main" val="3020220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be Covered</a:t>
            </a:r>
            <a:endParaRPr lang="en-US" dirty="0"/>
          </a:p>
        </p:txBody>
      </p:sp>
      <p:sp>
        <p:nvSpPr>
          <p:cNvPr id="3" name="Content Placeholder 2"/>
          <p:cNvSpPr>
            <a:spLocks noGrp="1"/>
          </p:cNvSpPr>
          <p:nvPr>
            <p:ph sz="quarter" idx="1"/>
          </p:nvPr>
        </p:nvSpPr>
        <p:spPr/>
        <p:txBody>
          <a:bodyPr/>
          <a:lstStyle/>
          <a:p>
            <a:pPr>
              <a:lnSpc>
                <a:spcPct val="90000"/>
              </a:lnSpc>
            </a:pPr>
            <a:r>
              <a:rPr lang="en-US" dirty="0"/>
              <a:t>Outlines</a:t>
            </a:r>
          </a:p>
          <a:p>
            <a:pPr>
              <a:lnSpc>
                <a:spcPct val="90000"/>
              </a:lnSpc>
            </a:pPr>
            <a:r>
              <a:rPr lang="en-US" dirty="0"/>
              <a:t>Slide Structure</a:t>
            </a:r>
          </a:p>
          <a:p>
            <a:pPr>
              <a:lnSpc>
                <a:spcPct val="90000"/>
              </a:lnSpc>
            </a:pPr>
            <a:r>
              <a:rPr lang="en-US" dirty="0"/>
              <a:t>Fonts</a:t>
            </a:r>
          </a:p>
          <a:p>
            <a:pPr>
              <a:lnSpc>
                <a:spcPct val="90000"/>
              </a:lnSpc>
            </a:pPr>
            <a:r>
              <a:rPr lang="en-US" dirty="0" err="1"/>
              <a:t>Colour</a:t>
            </a:r>
            <a:endParaRPr lang="en-US" dirty="0"/>
          </a:p>
          <a:p>
            <a:pPr>
              <a:lnSpc>
                <a:spcPct val="90000"/>
              </a:lnSpc>
            </a:pPr>
            <a:r>
              <a:rPr lang="en-US" dirty="0"/>
              <a:t>Background</a:t>
            </a:r>
          </a:p>
          <a:p>
            <a:pPr>
              <a:lnSpc>
                <a:spcPct val="90000"/>
              </a:lnSpc>
            </a:pPr>
            <a:r>
              <a:rPr lang="en-US" dirty="0" smtClean="0"/>
              <a:t>Conclusions</a:t>
            </a:r>
            <a:endParaRPr lang="en-US" dirty="0"/>
          </a:p>
          <a:p>
            <a:endParaRPr lang="en-US" dirty="0"/>
          </a:p>
        </p:txBody>
      </p:sp>
    </p:spTree>
    <p:extLst>
      <p:ext uri="{BB962C8B-B14F-4D97-AF65-F5344CB8AC3E}">
        <p14:creationId xmlns:p14="http://schemas.microsoft.com/office/powerpoint/2010/main" val="119352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or Introduction</a:t>
            </a:r>
            <a:endParaRPr lang="en-US" dirty="0"/>
          </a:p>
        </p:txBody>
      </p:sp>
      <p:sp>
        <p:nvSpPr>
          <p:cNvPr id="3" name="Content Placeholder 2"/>
          <p:cNvSpPr>
            <a:spLocks noGrp="1"/>
          </p:cNvSpPr>
          <p:nvPr>
            <p:ph sz="quarter" idx="1"/>
          </p:nvPr>
        </p:nvSpPr>
        <p:spPr/>
        <p:txBody>
          <a:bodyPr/>
          <a:lstStyle/>
          <a:p>
            <a:r>
              <a:rPr lang="en-US" dirty="0" smtClean="0"/>
              <a:t>Introduce what information you will cover in your presentation on your first slide </a:t>
            </a:r>
          </a:p>
          <a:p>
            <a:pPr lvl="1"/>
            <a:r>
              <a:rPr lang="en-US" dirty="0" smtClean="0"/>
              <a:t>See previous slide</a:t>
            </a:r>
          </a:p>
          <a:p>
            <a:endParaRPr lang="en-US" dirty="0"/>
          </a:p>
          <a:p>
            <a:r>
              <a:rPr lang="en-US" dirty="0" smtClean="0"/>
              <a:t>This will help prepare your audience for what is to come</a:t>
            </a:r>
            <a:endParaRPr lang="en-US" dirty="0"/>
          </a:p>
        </p:txBody>
      </p:sp>
    </p:spTree>
    <p:extLst>
      <p:ext uri="{BB962C8B-B14F-4D97-AF65-F5344CB8AC3E}">
        <p14:creationId xmlns:p14="http://schemas.microsoft.com/office/powerpoint/2010/main" val="328434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dirty="0" smtClean="0"/>
              <a:t>Slide Structure – Good</a:t>
            </a:r>
          </a:p>
        </p:txBody>
      </p:sp>
      <p:sp>
        <p:nvSpPr>
          <p:cNvPr id="9219" name="Rectangle 3"/>
          <p:cNvSpPr>
            <a:spLocks noGrp="1" noChangeArrowheads="1"/>
          </p:cNvSpPr>
          <p:nvPr>
            <p:ph sz="quarter" idx="1"/>
          </p:nvPr>
        </p:nvSpPr>
        <p:spPr/>
        <p:txBody>
          <a:bodyPr>
            <a:normAutofit/>
          </a:bodyPr>
          <a:lstStyle/>
          <a:p>
            <a:r>
              <a:rPr lang="en-US" dirty="0" smtClean="0"/>
              <a:t>Use 1-2 slides per minute of your presentation</a:t>
            </a:r>
          </a:p>
          <a:p>
            <a:endParaRPr lang="en-US" dirty="0" smtClean="0"/>
          </a:p>
          <a:p>
            <a:r>
              <a:rPr lang="en-US" dirty="0" smtClean="0"/>
              <a:t>Write in point form, not complete sentences</a:t>
            </a:r>
          </a:p>
          <a:p>
            <a:endParaRPr lang="en-US" dirty="0" smtClean="0"/>
          </a:p>
          <a:p>
            <a:r>
              <a:rPr lang="en-US" dirty="0" smtClean="0"/>
              <a:t>Include 4-5 points per slide</a:t>
            </a:r>
          </a:p>
          <a:p>
            <a:endParaRPr lang="en-US" dirty="0" smtClean="0"/>
          </a:p>
          <a:p>
            <a:r>
              <a:rPr lang="en-US" dirty="0" smtClean="0"/>
              <a:t>Avoid wordiness: use key words and phrases only</a:t>
            </a:r>
          </a:p>
          <a:p>
            <a:pPr>
              <a:buFont typeface="Wingdings" pitchFamily="2" charset="2"/>
              <a:buNone/>
            </a:pPr>
            <a:endParaRPr lang="en-US" dirty="0" smtClean="0"/>
          </a:p>
        </p:txBody>
      </p:sp>
    </p:spTree>
    <p:extLst>
      <p:ext uri="{BB962C8B-B14F-4D97-AF65-F5344CB8AC3E}">
        <p14:creationId xmlns:p14="http://schemas.microsoft.com/office/powerpoint/2010/main" val="774475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dirty="0" smtClean="0"/>
              <a:t>Slide Structure - Bad</a:t>
            </a:r>
          </a:p>
        </p:txBody>
      </p:sp>
      <p:sp>
        <p:nvSpPr>
          <p:cNvPr id="13315" name="Rectangle 3"/>
          <p:cNvSpPr>
            <a:spLocks noGrp="1" noChangeArrowheads="1"/>
          </p:cNvSpPr>
          <p:nvPr>
            <p:ph sz="quarter" idx="1"/>
          </p:nvPr>
        </p:nvSpPr>
        <p:spPr/>
        <p:txBody>
          <a:bodyPr/>
          <a:lstStyle/>
          <a:p>
            <a:pPr>
              <a:lnSpc>
                <a:spcPct val="90000"/>
              </a:lnSpc>
            </a:pPr>
            <a:r>
              <a:rPr lang="en-US" dirty="0" smtClean="0"/>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extLst>
      <p:ext uri="{BB962C8B-B14F-4D97-AF65-F5344CB8AC3E}">
        <p14:creationId xmlns:p14="http://schemas.microsoft.com/office/powerpoint/2010/main" val="1563895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dirty="0" smtClean="0"/>
              <a:t>Slide Structure – Good</a:t>
            </a:r>
          </a:p>
        </p:txBody>
      </p:sp>
      <p:sp>
        <p:nvSpPr>
          <p:cNvPr id="34819" name="Rectangle 3"/>
          <p:cNvSpPr>
            <a:spLocks noGrp="1" noChangeArrowheads="1"/>
          </p:cNvSpPr>
          <p:nvPr>
            <p:ph idx="1"/>
          </p:nvPr>
        </p:nvSpPr>
        <p:spPr/>
        <p:txBody>
          <a:bodyPr/>
          <a:lstStyle/>
          <a:p>
            <a:r>
              <a:rPr lang="en-US" dirty="0" smtClean="0"/>
              <a:t>Show one point at a time</a:t>
            </a:r>
            <a:r>
              <a:rPr lang="en-US" dirty="0" smtClean="0"/>
              <a:t>:</a:t>
            </a:r>
          </a:p>
          <a:p>
            <a:pPr lvl="1"/>
            <a:r>
              <a:rPr lang="en-US" dirty="0"/>
              <a:t>Will help audience concentrate on what you are saying</a:t>
            </a:r>
          </a:p>
          <a:p>
            <a:pPr marL="365760" lvl="1" indent="0">
              <a:buNone/>
            </a:pPr>
            <a:endParaRPr lang="en-US" dirty="0"/>
          </a:p>
          <a:p>
            <a:pPr lvl="1"/>
            <a:r>
              <a:rPr lang="en-US" dirty="0"/>
              <a:t>Will prevent audience from reading ahead</a:t>
            </a:r>
          </a:p>
          <a:p>
            <a:pPr lvl="1"/>
            <a:endParaRPr lang="en-US" dirty="0"/>
          </a:p>
          <a:p>
            <a:pPr lvl="1"/>
            <a:r>
              <a:rPr lang="en-US" dirty="0"/>
              <a:t>Will help you keep your presentation </a:t>
            </a:r>
            <a:r>
              <a:rPr lang="en-US" dirty="0" smtClean="0"/>
              <a:t>focused</a:t>
            </a:r>
          </a:p>
          <a:p>
            <a:endParaRPr lang="en-US" dirty="0"/>
          </a:p>
          <a:p>
            <a:r>
              <a:rPr lang="en-US" dirty="0" smtClean="0"/>
              <a:t>Create white space</a:t>
            </a:r>
            <a:endParaRPr lang="en-US" dirty="0" smtClean="0"/>
          </a:p>
        </p:txBody>
      </p:sp>
    </p:spTree>
    <p:extLst>
      <p:ext uri="{BB962C8B-B14F-4D97-AF65-F5344CB8AC3E}">
        <p14:creationId xmlns:p14="http://schemas.microsoft.com/office/powerpoint/2010/main" val="2192675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dirty="0" smtClean="0"/>
              <a:t>Slide Structure - Bad</a:t>
            </a:r>
          </a:p>
        </p:txBody>
      </p:sp>
      <p:sp>
        <p:nvSpPr>
          <p:cNvPr id="35843" name="Rectangle 3"/>
          <p:cNvSpPr>
            <a:spLocks noGrp="1" noChangeArrowheads="1"/>
          </p:cNvSpPr>
          <p:nvPr>
            <p:ph idx="1"/>
          </p:nvPr>
        </p:nvSpPr>
        <p:spPr/>
        <p:txBody>
          <a:bodyPr/>
          <a:lstStyle/>
          <a:p>
            <a:r>
              <a:rPr lang="en-US" smtClean="0"/>
              <a:t>Do not use distracting animation</a:t>
            </a:r>
          </a:p>
          <a:p>
            <a:endParaRPr lang="en-US" smtClean="0"/>
          </a:p>
          <a:p>
            <a:r>
              <a:rPr lang="en-US" smtClean="0"/>
              <a:t>Do not go overboard with the animation</a:t>
            </a:r>
          </a:p>
          <a:p>
            <a:endParaRPr lang="en-US" smtClean="0"/>
          </a:p>
          <a:p>
            <a:r>
              <a:rPr lang="en-US" smtClean="0"/>
              <a:t>Be consistent with the animation that you use</a:t>
            </a:r>
          </a:p>
        </p:txBody>
      </p:sp>
    </p:spTree>
    <p:extLst>
      <p:ext uri="{BB962C8B-B14F-4D97-AF65-F5344CB8AC3E}">
        <p14:creationId xmlns:p14="http://schemas.microsoft.com/office/powerpoint/2010/main" val="3567078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heel(1)">
                                      <p:cBhvr>
                                        <p:cTn id="7" dur="20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wipe(down)">
                                      <p:cBhvr>
                                        <p:cTn id="12" dur="580">
                                          <p:stCondLst>
                                            <p:cond delay="0"/>
                                          </p:stCondLst>
                                        </p:cTn>
                                        <p:tgtEl>
                                          <p:spTgt spid="35843">
                                            <p:txEl>
                                              <p:pRg st="2" end="2"/>
                                            </p:txEl>
                                          </p:spTgt>
                                        </p:tgtEl>
                                      </p:cBhvr>
                                    </p:animEffect>
                                    <p:anim calcmode="lin" valueType="num">
                                      <p:cBhvr>
                                        <p:cTn id="13" dur="1822" tmFilter="0,0; 0.14,0.36; 0.43,0.73; 0.71,0.91; 1.0,1.0">
                                          <p:stCondLst>
                                            <p:cond delay="0"/>
                                          </p:stCondLst>
                                        </p:cTn>
                                        <p:tgtEl>
                                          <p:spTgt spid="35843">
                                            <p:txEl>
                                              <p:pRg st="2" end="2"/>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5843">
                                            <p:txEl>
                                              <p:pRg st="2" end="2"/>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5843">
                                            <p:txEl>
                                              <p:pRg st="2" end="2"/>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5843">
                                            <p:txEl>
                                              <p:pRg st="2" end="2"/>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5843">
                                            <p:txEl>
                                              <p:pRg st="2" end="2"/>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5843">
                                            <p:txEl>
                                              <p:pRg st="2" end="2"/>
                                            </p:txEl>
                                          </p:spTgt>
                                        </p:tgtEl>
                                      </p:cBhvr>
                                      <p:to x="100000" y="60000"/>
                                    </p:animScale>
                                    <p:animScale>
                                      <p:cBhvr>
                                        <p:cTn id="19" dur="166" decel="50000">
                                          <p:stCondLst>
                                            <p:cond delay="676"/>
                                          </p:stCondLst>
                                        </p:cTn>
                                        <p:tgtEl>
                                          <p:spTgt spid="35843">
                                            <p:txEl>
                                              <p:pRg st="2" end="2"/>
                                            </p:txEl>
                                          </p:spTgt>
                                        </p:tgtEl>
                                      </p:cBhvr>
                                      <p:to x="100000" y="100000"/>
                                    </p:animScale>
                                    <p:animScale>
                                      <p:cBhvr>
                                        <p:cTn id="20" dur="26">
                                          <p:stCondLst>
                                            <p:cond delay="1312"/>
                                          </p:stCondLst>
                                        </p:cTn>
                                        <p:tgtEl>
                                          <p:spTgt spid="35843">
                                            <p:txEl>
                                              <p:pRg st="2" end="2"/>
                                            </p:txEl>
                                          </p:spTgt>
                                        </p:tgtEl>
                                      </p:cBhvr>
                                      <p:to x="100000" y="80000"/>
                                    </p:animScale>
                                    <p:animScale>
                                      <p:cBhvr>
                                        <p:cTn id="21" dur="166" decel="50000">
                                          <p:stCondLst>
                                            <p:cond delay="1338"/>
                                          </p:stCondLst>
                                        </p:cTn>
                                        <p:tgtEl>
                                          <p:spTgt spid="35843">
                                            <p:txEl>
                                              <p:pRg st="2" end="2"/>
                                            </p:txEl>
                                          </p:spTgt>
                                        </p:tgtEl>
                                      </p:cBhvr>
                                      <p:to x="100000" y="100000"/>
                                    </p:animScale>
                                    <p:animScale>
                                      <p:cBhvr>
                                        <p:cTn id="22" dur="26">
                                          <p:stCondLst>
                                            <p:cond delay="1642"/>
                                          </p:stCondLst>
                                        </p:cTn>
                                        <p:tgtEl>
                                          <p:spTgt spid="35843">
                                            <p:txEl>
                                              <p:pRg st="2" end="2"/>
                                            </p:txEl>
                                          </p:spTgt>
                                        </p:tgtEl>
                                      </p:cBhvr>
                                      <p:to x="100000" y="90000"/>
                                    </p:animScale>
                                    <p:animScale>
                                      <p:cBhvr>
                                        <p:cTn id="23" dur="166" decel="50000">
                                          <p:stCondLst>
                                            <p:cond delay="1668"/>
                                          </p:stCondLst>
                                        </p:cTn>
                                        <p:tgtEl>
                                          <p:spTgt spid="35843">
                                            <p:txEl>
                                              <p:pRg st="2" end="2"/>
                                            </p:txEl>
                                          </p:spTgt>
                                        </p:tgtEl>
                                      </p:cBhvr>
                                      <p:to x="100000" y="100000"/>
                                    </p:animScale>
                                    <p:animScale>
                                      <p:cBhvr>
                                        <p:cTn id="24" dur="26">
                                          <p:stCondLst>
                                            <p:cond delay="1808"/>
                                          </p:stCondLst>
                                        </p:cTn>
                                        <p:tgtEl>
                                          <p:spTgt spid="35843">
                                            <p:txEl>
                                              <p:pRg st="2" end="2"/>
                                            </p:txEl>
                                          </p:spTgt>
                                        </p:tgtEl>
                                      </p:cBhvr>
                                      <p:to x="100000" y="95000"/>
                                    </p:animScale>
                                    <p:animScale>
                                      <p:cBhvr>
                                        <p:cTn id="25" dur="166" decel="50000">
                                          <p:stCondLst>
                                            <p:cond delay="1834"/>
                                          </p:stCondLst>
                                        </p:cTn>
                                        <p:tgtEl>
                                          <p:spTgt spid="35843">
                                            <p:txEl>
                                              <p:pRg st="2" end="2"/>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childTnLst>
                                    <p:set>
                                      <p:cBhvr>
                                        <p:cTn id="29" dur="1" fill="hold">
                                          <p:stCondLst>
                                            <p:cond delay="0"/>
                                          </p:stCondLst>
                                        </p:cTn>
                                        <p:tgtEl>
                                          <p:spTgt spid="35843">
                                            <p:txEl>
                                              <p:pRg st="4" end="4"/>
                                            </p:txEl>
                                          </p:spTgt>
                                        </p:tgtEl>
                                        <p:attrNameLst>
                                          <p:attrName>style.visibility</p:attrName>
                                        </p:attrNameLst>
                                      </p:cBhvr>
                                      <p:to>
                                        <p:strVal val="visible"/>
                                      </p:to>
                                    </p:set>
                                    <p:anim calcmode="lin" valueType="num">
                                      <p:cBhvr>
                                        <p:cTn id="30" dur="100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3584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dirty="0" smtClean="0"/>
              <a:t>Fonts - Good</a:t>
            </a:r>
          </a:p>
        </p:txBody>
      </p:sp>
      <p:sp>
        <p:nvSpPr>
          <p:cNvPr id="13315" name="Rectangle 3"/>
          <p:cNvSpPr>
            <a:spLocks noGrp="1" noChangeArrowheads="1"/>
          </p:cNvSpPr>
          <p:nvPr>
            <p:ph idx="1"/>
          </p:nvPr>
        </p:nvSpPr>
        <p:spPr/>
        <p:txBody>
          <a:bodyPr/>
          <a:lstStyle/>
          <a:p>
            <a:r>
              <a:rPr lang="en-US" smtClean="0"/>
              <a:t>Use at least an 18-point font</a:t>
            </a:r>
          </a:p>
          <a:p>
            <a:endParaRPr lang="en-US" smtClean="0"/>
          </a:p>
          <a:p>
            <a:r>
              <a:rPr lang="en-US" smtClean="0"/>
              <a:t>Use different size fonts for main points and secondary points</a:t>
            </a:r>
          </a:p>
          <a:p>
            <a:pPr lvl="1"/>
            <a:r>
              <a:rPr lang="en-US" smtClean="0"/>
              <a:t>this font is 24-point, the main point font is 28-point, and the title font is 36-point</a:t>
            </a:r>
          </a:p>
          <a:p>
            <a:pPr lvl="1"/>
            <a:endParaRPr lang="en-US" smtClean="0"/>
          </a:p>
          <a:p>
            <a:r>
              <a:rPr lang="en-US" smtClean="0"/>
              <a:t>Use a standard font like Times New Roman or Arial</a:t>
            </a:r>
          </a:p>
          <a:p>
            <a:pPr lvl="1">
              <a:buFontTx/>
              <a:buNone/>
            </a:pPr>
            <a:endParaRPr lang="en-US" smtClean="0"/>
          </a:p>
          <a:p>
            <a:pPr lvl="1"/>
            <a:endParaRPr lang="en-US" smtClean="0"/>
          </a:p>
          <a:p>
            <a:pPr>
              <a:buFont typeface="Wingdings" pitchFamily="2" charset="2"/>
              <a:buNone/>
            </a:pPr>
            <a:endParaRPr lang="en-US" sz="1400" smtClean="0"/>
          </a:p>
          <a:p>
            <a:endParaRPr lang="en-US" sz="1400" smtClean="0"/>
          </a:p>
        </p:txBody>
      </p:sp>
    </p:spTree>
    <p:extLst>
      <p:ext uri="{BB962C8B-B14F-4D97-AF65-F5344CB8AC3E}">
        <p14:creationId xmlns:p14="http://schemas.microsoft.com/office/powerpoint/2010/main" val="42851810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dirty="0" smtClean="0"/>
              <a:t>Fonts - Bad</a:t>
            </a:r>
          </a:p>
        </p:txBody>
      </p:sp>
      <p:sp>
        <p:nvSpPr>
          <p:cNvPr id="14339" name="Rectangle 3"/>
          <p:cNvSpPr>
            <a:spLocks noGrp="1" noChangeArrowheads="1"/>
          </p:cNvSpPr>
          <p:nvPr>
            <p:ph idx="1"/>
          </p:nvPr>
        </p:nvSpPr>
        <p:spPr/>
        <p:txBody>
          <a:bodyPr/>
          <a:lstStyle/>
          <a:p>
            <a:r>
              <a:rPr lang="en-US" sz="1400" smtClean="0"/>
              <a:t>If you use a small font, your audience won’t be able to read what you have written</a:t>
            </a:r>
          </a:p>
          <a:p>
            <a:endParaRPr lang="en-US" sz="1400" smtClean="0"/>
          </a:p>
          <a:p>
            <a:r>
              <a:rPr lang="en-US" smtClean="0"/>
              <a:t>CAPITALIZE ONLY WHEN NECESSARY.  IT IS DIFFICULT TO READ</a:t>
            </a:r>
          </a:p>
          <a:p>
            <a:endParaRPr lang="en-US" smtClean="0"/>
          </a:p>
          <a:p>
            <a:r>
              <a:rPr lang="en-US" smtClean="0">
                <a:latin typeface="Impact" pitchFamily="34" charset="0"/>
              </a:rPr>
              <a:t>Don’t use a complicated font</a:t>
            </a:r>
          </a:p>
          <a:p>
            <a:pPr>
              <a:buFont typeface="Wingdings" pitchFamily="2" charset="2"/>
              <a:buNone/>
            </a:pPr>
            <a:endParaRPr lang="en-US" smtClean="0">
              <a:latin typeface="Impact" pitchFamily="34" charset="0"/>
            </a:endParaRPr>
          </a:p>
          <a:p>
            <a:endParaRPr lang="en-US" smtClean="0"/>
          </a:p>
        </p:txBody>
      </p:sp>
    </p:spTree>
    <p:extLst>
      <p:ext uri="{BB962C8B-B14F-4D97-AF65-F5344CB8AC3E}">
        <p14:creationId xmlns:p14="http://schemas.microsoft.com/office/powerpoint/2010/main" val="1478476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TotalTime>
  <Words>496</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Creating an effective Power Point Presentation</vt:lpstr>
      <vt:lpstr>Tips to be Covered</vt:lpstr>
      <vt:lpstr>Outline or Introduction</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Power Point Presentation</dc:title>
  <dc:creator>teacher</dc:creator>
  <cp:lastModifiedBy>teacher</cp:lastModifiedBy>
  <cp:revision>2</cp:revision>
  <dcterms:created xsi:type="dcterms:W3CDTF">2012-11-20T15:51:42Z</dcterms:created>
  <dcterms:modified xsi:type="dcterms:W3CDTF">2012-11-20T16:04:27Z</dcterms:modified>
</cp:coreProperties>
</file>