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6" r:id="rId5"/>
    <p:sldId id="273" r:id="rId6"/>
    <p:sldId id="262" r:id="rId7"/>
    <p:sldId id="263" r:id="rId8"/>
    <p:sldId id="260" r:id="rId9"/>
    <p:sldId id="265" r:id="rId10"/>
    <p:sldId id="267" r:id="rId11"/>
    <p:sldId id="268" r:id="rId12"/>
    <p:sldId id="269" r:id="rId13"/>
    <p:sldId id="271" r:id="rId14"/>
    <p:sldId id="272" r:id="rId15"/>
    <p:sldId id="270" r:id="rId16"/>
    <p:sldId id="27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34194F-AA2A-4524-8525-6FDD6FC71D42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BF13FB-292B-415F-B6C2-8B9CBD0CFBE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dLPe7XjdK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bigthink.com/videos/what-allegories-can-teach-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Allegory and Symbols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47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Allegories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25609"/>
          </a:xfrm>
        </p:spPr>
        <p:txBody>
          <a:bodyPr/>
          <a:lstStyle/>
          <a:p>
            <a:r>
              <a:rPr lang="en-US" dirty="0" smtClean="0"/>
              <a:t>Animal Farm</a:t>
            </a:r>
          </a:p>
          <a:p>
            <a:r>
              <a:rPr lang="en-US" dirty="0" smtClean="0"/>
              <a:t>The Chronicles of Narnia (debatable)</a:t>
            </a:r>
          </a:p>
          <a:p>
            <a:r>
              <a:rPr lang="en-US" dirty="0" smtClean="0"/>
              <a:t>Life of Pi (debatable)</a:t>
            </a:r>
          </a:p>
          <a:p>
            <a:r>
              <a:rPr lang="en-US" dirty="0" smtClean="0"/>
              <a:t>The Matrix (movie)</a:t>
            </a:r>
          </a:p>
          <a:p>
            <a:r>
              <a:rPr lang="en-US" dirty="0" smtClean="0"/>
              <a:t>District 9 (movie)</a:t>
            </a:r>
          </a:p>
          <a:p>
            <a:r>
              <a:rPr lang="en-US" dirty="0" smtClean="0"/>
              <a:t>Lord of the Flies</a:t>
            </a:r>
          </a:p>
          <a:p>
            <a:r>
              <a:rPr lang="en-US" dirty="0" smtClean="0"/>
              <a:t>The Hunger Games</a:t>
            </a:r>
          </a:p>
          <a:p>
            <a:r>
              <a:rPr lang="en-US" dirty="0" smtClean="0"/>
              <a:t>Avatar (movie)</a:t>
            </a:r>
          </a:p>
          <a:p>
            <a:pPr marL="118872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68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Matrix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religious allegory</a:t>
            </a:r>
          </a:p>
          <a:p>
            <a:endParaRPr lang="en-US" dirty="0"/>
          </a:p>
          <a:p>
            <a:r>
              <a:rPr lang="en-US" dirty="0" smtClean="0"/>
              <a:t>Neo = A </a:t>
            </a:r>
            <a:r>
              <a:rPr lang="en-US" dirty="0" err="1" smtClean="0"/>
              <a:t>saviour</a:t>
            </a:r>
            <a:r>
              <a:rPr lang="en-US" dirty="0" smtClean="0"/>
              <a:t>/messiah</a:t>
            </a:r>
          </a:p>
          <a:p>
            <a:endParaRPr lang="en-US" dirty="0"/>
          </a:p>
          <a:p>
            <a:r>
              <a:rPr lang="en-US" dirty="0" smtClean="0"/>
              <a:t>Some debate on this – many religious symbols are included in the movies</a:t>
            </a:r>
          </a:p>
        </p:txBody>
      </p:sp>
    </p:spTree>
    <p:extLst>
      <p:ext uri="{BB962C8B-B14F-4D97-AF65-F5344CB8AC3E}">
        <p14:creationId xmlns:p14="http://schemas.microsoft.com/office/powerpoint/2010/main" val="2259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Lord of the Flies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read as a religious or political allegory</a:t>
            </a:r>
          </a:p>
          <a:p>
            <a:endParaRPr lang="en-US" dirty="0" smtClean="0"/>
          </a:p>
          <a:p>
            <a:r>
              <a:rPr lang="en-US" dirty="0" smtClean="0"/>
              <a:t>Basic allegory</a:t>
            </a:r>
          </a:p>
          <a:p>
            <a:pPr lvl="1"/>
            <a:r>
              <a:rPr lang="en-US" dirty="0" smtClean="0"/>
              <a:t>The Island = the world</a:t>
            </a:r>
          </a:p>
          <a:p>
            <a:pPr lvl="2"/>
            <a:r>
              <a:rPr lang="en-US" dirty="0" smtClean="0"/>
              <a:t>The island is a microcosm of the world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323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word allegory</a:t>
            </a:r>
            <a:r>
              <a:rPr lang="en-CA" b="1" dirty="0"/>
              <a:t> </a:t>
            </a:r>
            <a:r>
              <a:rPr lang="en-CA" dirty="0"/>
              <a:t>derives from the </a:t>
            </a:r>
            <a:r>
              <a:rPr lang="en-CA" dirty="0" smtClean="0"/>
              <a:t>Greek </a:t>
            </a:r>
            <a:r>
              <a:rPr lang="en-CA" i="1" dirty="0" err="1" smtClean="0"/>
              <a:t>allegoria</a:t>
            </a:r>
            <a:r>
              <a:rPr lang="en-CA" i="1" dirty="0" smtClean="0"/>
              <a:t> </a:t>
            </a:r>
            <a:r>
              <a:rPr lang="en-CA" dirty="0"/>
              <a:t>("speaking otherwise</a:t>
            </a:r>
            <a:r>
              <a:rPr lang="en-CA" dirty="0" smtClean="0"/>
              <a:t>")</a:t>
            </a:r>
          </a:p>
          <a:p>
            <a:endParaRPr lang="en-CA" dirty="0"/>
          </a:p>
          <a:p>
            <a:r>
              <a:rPr lang="en-CA" dirty="0" smtClean="0"/>
              <a:t> </a:t>
            </a:r>
            <a:r>
              <a:rPr lang="en-CA" dirty="0"/>
              <a:t>The term loosely describes any story in verse or prose that has a double meaning</a:t>
            </a:r>
          </a:p>
        </p:txBody>
      </p:sp>
    </p:spTree>
    <p:extLst>
      <p:ext uri="{BB962C8B-B14F-4D97-AF65-F5344CB8AC3E}">
        <p14:creationId xmlns:p14="http://schemas.microsoft.com/office/powerpoint/2010/main" val="16429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Symbolism vs. Allegory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symbol</a:t>
            </a:r>
            <a:r>
              <a:rPr lang="en-US" dirty="0"/>
              <a:t> can be a word, place, character or object that means something beyond what it is on a literal level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002060"/>
                </a:solidFill>
              </a:rPr>
              <a:t>allegory</a:t>
            </a:r>
            <a:r>
              <a:rPr lang="en-US" dirty="0"/>
              <a:t> involves using many </a:t>
            </a:r>
            <a:r>
              <a:rPr lang="en-US" i="1" dirty="0"/>
              <a:t>interconnected symbols</a:t>
            </a:r>
            <a:r>
              <a:rPr lang="en-US" dirty="0"/>
              <a:t> or allegorical figures in such a way that nearly every element of the narrative has a meaning beyond the literal </a:t>
            </a:r>
            <a:r>
              <a:rPr lang="en-US" dirty="0" smtClean="0"/>
              <a:t>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6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Allegory Extension –The </a:t>
            </a:r>
            <a:r>
              <a:rPr lang="en-US" dirty="0" err="1" smtClean="0"/>
              <a:t>Sneetches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causes a group of people to feel superior or inferior to others?</a:t>
            </a:r>
          </a:p>
          <a:p>
            <a:endParaRPr lang="en-US" dirty="0"/>
          </a:p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www.youtube.com/watch?v=PdLPe7XjdKc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649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Hunger Games </a:t>
            </a:r>
            <a:r>
              <a:rPr lang="en-US" dirty="0" smtClean="0"/>
              <a:t>and Allegory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movie review “</a:t>
            </a:r>
            <a:r>
              <a:rPr lang="en-CA" dirty="0"/>
              <a:t>The Hunger Games: A modern allegory and a rare </a:t>
            </a:r>
            <a:r>
              <a:rPr lang="en-CA" dirty="0" smtClean="0"/>
              <a:t>treat”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62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to </a:t>
            </a:r>
            <a:r>
              <a:rPr lang="en-US" dirty="0" err="1" smtClean="0"/>
              <a:t>Yann</a:t>
            </a:r>
            <a:r>
              <a:rPr lang="en-US" dirty="0" smtClean="0"/>
              <a:t> Martel discuss why he uses allegory in his writing</a:t>
            </a:r>
          </a:p>
          <a:p>
            <a:endParaRPr lang="en-US" dirty="0"/>
          </a:p>
          <a:p>
            <a:r>
              <a:rPr lang="en-US" dirty="0" smtClean="0"/>
              <a:t>Listen to his answers to the first two questions </a:t>
            </a:r>
          </a:p>
          <a:p>
            <a:endParaRPr lang="en-US" dirty="0"/>
          </a:p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bigthink.com/videos/what-allegories-can-teach-us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23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Definition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object, person, place, thing or action that has a meaning in itself and also stands </a:t>
            </a:r>
            <a:r>
              <a:rPr lang="en-US" dirty="0" smtClean="0"/>
              <a:t>for something </a:t>
            </a:r>
            <a:r>
              <a:rPr lang="en-US" dirty="0"/>
              <a:t>larger</a:t>
            </a:r>
          </a:p>
          <a:p>
            <a:endParaRPr lang="en-US" dirty="0" smtClean="0"/>
          </a:p>
          <a:p>
            <a:r>
              <a:rPr lang="en-US" dirty="0" smtClean="0"/>
              <a:t>It means something beyond what it is on a literal level </a:t>
            </a:r>
          </a:p>
          <a:p>
            <a:pPr marL="118872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3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in Literature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Symbols allow writers to suggest layers of meanings and possibilities that a simple literal statement could not convey as </a:t>
            </a:r>
            <a:r>
              <a:rPr lang="en-CA" dirty="0" smtClean="0"/>
              <a:t>well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Symbols </a:t>
            </a:r>
            <a:r>
              <a:rPr lang="en-CA" dirty="0"/>
              <a:t>function perfectly well in isolation from other symbols as long </a:t>
            </a:r>
            <a:r>
              <a:rPr lang="en-CA" dirty="0" smtClean="0"/>
              <a:t>as the </a:t>
            </a:r>
            <a:r>
              <a:rPr lang="en-CA" dirty="0"/>
              <a:t>reader already knows their assigned </a:t>
            </a:r>
            <a:r>
              <a:rPr lang="en-CA" dirty="0" smtClean="0"/>
              <a:t>meaning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95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Examples</a:t>
            </a:r>
            <a:endParaRPr lang="en-CA" dirty="0"/>
          </a:p>
        </p:txBody>
      </p:sp>
      <p:pic>
        <p:nvPicPr>
          <p:cNvPr id="4" name="Picture 5" descr="C:\Users\trimm_n\AppData\Local\Microsoft\Windows\Temporary Internet Files\Content.IE5\YIIXQC3D\MP90040075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981200"/>
            <a:ext cx="262889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2.gstatic.com/images?q=tbn:ANd9GcQXBhJpcKSsEnu-NPb98JOFHKgTPSJ7ha_iotciJ7bD_KCuKHNwE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903" y="19050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1y4o79syc6g4difua2cvof9qco.wpengine.netdna-cdn.com/wp-content/uploads/2012/12/peace-dov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0"/>
            <a:ext cx="23622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vector-magz.com/wp-content/uploads/2013/09/poppy-clip-ar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43400"/>
            <a:ext cx="227403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1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and Allegory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allegory uses symbols, but is different than a symbol itself.</a:t>
            </a:r>
          </a:p>
          <a:p>
            <a:endParaRPr lang="en-US" dirty="0"/>
          </a:p>
          <a:p>
            <a:r>
              <a:rPr lang="en-US" dirty="0" smtClean="0"/>
              <a:t>It is important you understand the difference.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90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Allegory Definition Simple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allegory is a </a:t>
            </a:r>
            <a:r>
              <a:rPr lang="en-US" b="1" dirty="0" smtClean="0"/>
              <a:t>story with two meanings</a:t>
            </a:r>
          </a:p>
          <a:p>
            <a:pPr lvl="1"/>
            <a:r>
              <a:rPr lang="en-US" dirty="0" smtClean="0"/>
              <a:t>one literal </a:t>
            </a:r>
          </a:p>
          <a:p>
            <a:pPr lvl="1"/>
            <a:r>
              <a:rPr lang="en-US" dirty="0" smtClean="0"/>
              <a:t>one symbolic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10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Allegory Definition Complex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allegory is a </a:t>
            </a:r>
            <a:r>
              <a:rPr lang="en-US" dirty="0"/>
              <a:t>form of </a:t>
            </a:r>
            <a:r>
              <a:rPr lang="en-US" b="1" dirty="0"/>
              <a:t>extended </a:t>
            </a:r>
            <a:r>
              <a:rPr lang="en-US" b="1" dirty="0" smtClean="0"/>
              <a:t>metaphor</a:t>
            </a:r>
            <a:endParaRPr lang="en-US" dirty="0"/>
          </a:p>
          <a:p>
            <a:pPr lvl="1"/>
            <a:r>
              <a:rPr lang="en-US" dirty="0" smtClean="0"/>
              <a:t> Objects</a:t>
            </a:r>
            <a:r>
              <a:rPr lang="en-US" dirty="0"/>
              <a:t>, persons, and actions in a narrative, are equated with the meanings that </a:t>
            </a:r>
            <a:r>
              <a:rPr lang="en-US" i="1" dirty="0"/>
              <a:t>lie outside the narrative </a:t>
            </a:r>
            <a:r>
              <a:rPr lang="en-US" i="1" dirty="0" smtClean="0"/>
              <a:t>itself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85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Allegory and Symbols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</a:t>
            </a:r>
            <a:r>
              <a:rPr lang="en-CA" dirty="0"/>
              <a:t>allegory</a:t>
            </a:r>
            <a:r>
              <a:rPr lang="en-CA" b="1" dirty="0"/>
              <a:t> </a:t>
            </a:r>
            <a:r>
              <a:rPr lang="en-CA" dirty="0"/>
              <a:t>involves using many interconnected </a:t>
            </a:r>
            <a:r>
              <a:rPr lang="en-CA" b="1" dirty="0"/>
              <a:t>symbols</a:t>
            </a:r>
            <a:r>
              <a:rPr lang="en-CA" dirty="0"/>
              <a:t> or allegorical figures </a:t>
            </a:r>
            <a:r>
              <a:rPr lang="en-CA" smtClean="0"/>
              <a:t>so that </a:t>
            </a:r>
            <a:r>
              <a:rPr lang="en-CA" dirty="0" smtClean="0"/>
              <a:t>nearly every </a:t>
            </a:r>
            <a:r>
              <a:rPr lang="en-CA" dirty="0"/>
              <a:t>element of the narrative has a meaning </a:t>
            </a:r>
            <a:r>
              <a:rPr lang="en-CA" i="1" dirty="0"/>
              <a:t>beyond the literal level</a:t>
            </a:r>
          </a:p>
        </p:txBody>
      </p:sp>
    </p:spTree>
    <p:extLst>
      <p:ext uri="{BB962C8B-B14F-4D97-AF65-F5344CB8AC3E}">
        <p14:creationId xmlns:p14="http://schemas.microsoft.com/office/powerpoint/2010/main" val="31387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Allegory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Political </a:t>
            </a:r>
          </a:p>
          <a:p>
            <a:r>
              <a:rPr lang="en-CA" dirty="0" smtClean="0"/>
              <a:t>Religious</a:t>
            </a:r>
          </a:p>
          <a:p>
            <a:r>
              <a:rPr lang="en-CA" dirty="0" smtClean="0"/>
              <a:t>Historical  </a:t>
            </a:r>
          </a:p>
          <a:p>
            <a:r>
              <a:rPr lang="en-CA" dirty="0" smtClean="0"/>
              <a:t>Philosophical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79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175</TotalTime>
  <Words>434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Allegory and Symbols</vt:lpstr>
      <vt:lpstr>Symbol Definition</vt:lpstr>
      <vt:lpstr>Symbols in Literature</vt:lpstr>
      <vt:lpstr>Symbol Examples</vt:lpstr>
      <vt:lpstr>Symbols and Allegory</vt:lpstr>
      <vt:lpstr>Allegory Definition Simple</vt:lpstr>
      <vt:lpstr>Allegory Definition Complex</vt:lpstr>
      <vt:lpstr>Allegory and Symbols</vt:lpstr>
      <vt:lpstr>Types of Allegory</vt:lpstr>
      <vt:lpstr>Examples of Allegories </vt:lpstr>
      <vt:lpstr>The Matrix</vt:lpstr>
      <vt:lpstr>Lord of the Flies</vt:lpstr>
      <vt:lpstr>Interesting Fact</vt:lpstr>
      <vt:lpstr>Symbolism vs. Allegory </vt:lpstr>
      <vt:lpstr>Allegory Extension –The Sneetches</vt:lpstr>
      <vt:lpstr>The Hunger Games and Allegory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Allegory</dc:title>
  <dc:creator>Bronwen</dc:creator>
  <cp:lastModifiedBy>Bronwen</cp:lastModifiedBy>
  <cp:revision>16</cp:revision>
  <dcterms:created xsi:type="dcterms:W3CDTF">2014-02-04T03:50:16Z</dcterms:created>
  <dcterms:modified xsi:type="dcterms:W3CDTF">2014-02-11T04:14:06Z</dcterms:modified>
</cp:coreProperties>
</file>