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56" r:id="rId2"/>
    <p:sldId id="264" r:id="rId3"/>
    <p:sldId id="268" r:id="rId4"/>
    <p:sldId id="289" r:id="rId5"/>
    <p:sldId id="269" r:id="rId6"/>
    <p:sldId id="280" r:id="rId7"/>
    <p:sldId id="270" r:id="rId8"/>
    <p:sldId id="271" r:id="rId9"/>
    <p:sldId id="272" r:id="rId10"/>
    <p:sldId id="265" r:id="rId11"/>
    <p:sldId id="266" r:id="rId12"/>
    <p:sldId id="276" r:id="rId13"/>
    <p:sldId id="273" r:id="rId14"/>
    <p:sldId id="277" r:id="rId15"/>
    <p:sldId id="259" r:id="rId16"/>
    <p:sldId id="260" r:id="rId17"/>
    <p:sldId id="284" r:id="rId18"/>
    <p:sldId id="286" r:id="rId1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3AF2D-8E47-421A-A0E7-34CAF2C1E9E7}" type="datetimeFigureOut">
              <a:rPr lang="en-CA" smtClean="0"/>
              <a:pPr/>
              <a:t>27/02/2014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F82E2-4E58-4452-AFCA-374A2179310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2727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91FC-CE97-4448-98AE-BA14A707DF88}" type="datetimeFigureOut">
              <a:rPr lang="en-CA" smtClean="0"/>
              <a:pPr/>
              <a:t>27/02/2014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4344-205F-4C8D-ACA9-1D08834D10E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91FC-CE97-4448-98AE-BA14A707DF88}" type="datetimeFigureOut">
              <a:rPr lang="en-CA" smtClean="0"/>
              <a:pPr/>
              <a:t>27/02/2014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4344-205F-4C8D-ACA9-1D08834D10E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91FC-CE97-4448-98AE-BA14A707DF88}" type="datetimeFigureOut">
              <a:rPr lang="en-CA" smtClean="0"/>
              <a:pPr/>
              <a:t>27/02/2014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4344-205F-4C8D-ACA9-1D08834D10E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91FC-CE97-4448-98AE-BA14A707DF88}" type="datetimeFigureOut">
              <a:rPr lang="en-CA" smtClean="0"/>
              <a:pPr/>
              <a:t>27/02/2014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4344-205F-4C8D-ACA9-1D08834D10E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91FC-CE97-4448-98AE-BA14A707DF88}" type="datetimeFigureOut">
              <a:rPr lang="en-CA" smtClean="0"/>
              <a:pPr/>
              <a:t>27/02/2014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4344-205F-4C8D-ACA9-1D08834D10E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91FC-CE97-4448-98AE-BA14A707DF88}" type="datetimeFigureOut">
              <a:rPr lang="en-CA" smtClean="0"/>
              <a:pPr/>
              <a:t>27/02/2014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4344-205F-4C8D-ACA9-1D08834D10E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91FC-CE97-4448-98AE-BA14A707DF88}" type="datetimeFigureOut">
              <a:rPr lang="en-CA" smtClean="0"/>
              <a:pPr/>
              <a:t>27/02/2014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4344-205F-4C8D-ACA9-1D08834D10E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91FC-CE97-4448-98AE-BA14A707DF88}" type="datetimeFigureOut">
              <a:rPr lang="en-CA" smtClean="0"/>
              <a:pPr/>
              <a:t>27/02/2014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4344-205F-4C8D-ACA9-1D08834D10E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91FC-CE97-4448-98AE-BA14A707DF88}" type="datetimeFigureOut">
              <a:rPr lang="en-CA" smtClean="0"/>
              <a:pPr/>
              <a:t>27/02/2014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4344-205F-4C8D-ACA9-1D08834D10E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91FC-CE97-4448-98AE-BA14A707DF88}" type="datetimeFigureOut">
              <a:rPr lang="en-CA" smtClean="0"/>
              <a:pPr/>
              <a:t>27/02/2014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4344-205F-4C8D-ACA9-1D08834D10E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2CA91FC-CE97-4448-98AE-BA14A707DF88}" type="datetimeFigureOut">
              <a:rPr lang="en-CA" smtClean="0"/>
              <a:pPr/>
              <a:t>27/02/2014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FFE4344-205F-4C8D-ACA9-1D08834D10E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2CA91FC-CE97-4448-98AE-BA14A707DF88}" type="datetimeFigureOut">
              <a:rPr lang="en-CA" smtClean="0"/>
              <a:pPr/>
              <a:t>27/02/2014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FFE4344-205F-4C8D-ACA9-1D08834D10E6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Formal Literary Paragraph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495800"/>
            <a:ext cx="33528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109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ACE Your Writing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</a:t>
            </a:r>
            <a:r>
              <a:rPr lang="en-US" dirty="0" smtClean="0"/>
              <a:t>ssertion  (your point)</a:t>
            </a:r>
          </a:p>
          <a:p>
            <a:endParaRPr lang="en-US" dirty="0"/>
          </a:p>
          <a:p>
            <a:r>
              <a:rPr lang="en-US" b="1" dirty="0" smtClean="0"/>
              <a:t>C</a:t>
            </a:r>
            <a:r>
              <a:rPr lang="en-US" dirty="0" smtClean="0"/>
              <a:t>itation (a quote or paraphrase)</a:t>
            </a:r>
          </a:p>
          <a:p>
            <a:endParaRPr lang="en-US" dirty="0"/>
          </a:p>
          <a:p>
            <a:r>
              <a:rPr lang="en-US" b="1" dirty="0" smtClean="0"/>
              <a:t>E</a:t>
            </a:r>
            <a:r>
              <a:rPr lang="en-US" dirty="0" smtClean="0"/>
              <a:t>xplanation (explains how your citation supports your assertion)</a:t>
            </a:r>
            <a:endParaRPr lang="en-C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495800"/>
            <a:ext cx="28956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961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Assertion: </a:t>
            </a:r>
            <a:r>
              <a:rPr lang="en-US" sz="2400" dirty="0" smtClean="0"/>
              <a:t>Cato uses statistics to appeal to the reader’s logic.</a:t>
            </a:r>
          </a:p>
          <a:p>
            <a:pPr marL="118872" indent="0">
              <a:buNone/>
            </a:pPr>
            <a:endParaRPr lang="en-US" sz="2400" dirty="0"/>
          </a:p>
          <a:p>
            <a:r>
              <a:rPr lang="en-US" sz="2400" b="1" dirty="0" smtClean="0"/>
              <a:t>Citation</a:t>
            </a:r>
            <a:r>
              <a:rPr lang="en-US" sz="2400" dirty="0" smtClean="0"/>
              <a:t>: For instance, he states that the “National Highway Traffic Safety Administration  figures ‘distraction-affected crashes’ kill at least 3,000 people a year,” demonstrating that people should stop texting while driving (Cato 1).</a:t>
            </a:r>
          </a:p>
          <a:p>
            <a:endParaRPr lang="en-US" sz="2400" dirty="0"/>
          </a:p>
          <a:p>
            <a:r>
              <a:rPr lang="en-US" sz="2400" b="1" dirty="0" smtClean="0"/>
              <a:t>Explanation: </a:t>
            </a:r>
            <a:r>
              <a:rPr lang="en-US" sz="2400" dirty="0" smtClean="0"/>
              <a:t>By using a staggering statistic Cato hopes that people’s common sense will prevail.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46484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Quote Sandwich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Don’t forget the quote sandwich.</a:t>
            </a:r>
          </a:p>
          <a:p>
            <a:endParaRPr lang="en-US" dirty="0" smtClean="0"/>
          </a:p>
          <a:p>
            <a:r>
              <a:rPr lang="en-US" dirty="0" smtClean="0"/>
              <a:t>Remember that you always need to introduce your quote.</a:t>
            </a:r>
          </a:p>
          <a:p>
            <a:pPr marL="118872" indent="0">
              <a:buNone/>
            </a:pPr>
            <a:endParaRPr lang="en-US" dirty="0" smtClean="0"/>
          </a:p>
          <a:p>
            <a:r>
              <a:rPr lang="en-US" b="1" dirty="0" smtClean="0"/>
              <a:t>For </a:t>
            </a:r>
            <a:r>
              <a:rPr lang="en-US" b="1" dirty="0"/>
              <a:t>instance, he states that the </a:t>
            </a:r>
            <a:r>
              <a:rPr lang="en-US" dirty="0"/>
              <a:t>“National Highway Traffic Safety Administration  figures ‘distraction-affected crashes’ kill at least 3,000 people a year,” </a:t>
            </a:r>
            <a:r>
              <a:rPr lang="en-US" b="1" dirty="0"/>
              <a:t>demonstrating that people should stop texting while driving (Cato 1).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51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 – A thoughtful conclusion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strong concluding statement is extremely important.</a:t>
            </a:r>
          </a:p>
          <a:p>
            <a:endParaRPr lang="en-US" dirty="0"/>
          </a:p>
          <a:p>
            <a:r>
              <a:rPr lang="en-US" dirty="0" smtClean="0"/>
              <a:t>You want to </a:t>
            </a:r>
            <a:r>
              <a:rPr lang="en-US" b="1" dirty="0" smtClean="0"/>
              <a:t>restate</a:t>
            </a:r>
            <a:r>
              <a:rPr lang="en-US" dirty="0" smtClean="0"/>
              <a:t> your main idea in a new and thought provoking way!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5802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FLP Structure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smtClean="0"/>
              <a:t>Hook</a:t>
            </a:r>
          </a:p>
          <a:p>
            <a:pPr marL="118872" indent="0">
              <a:buNone/>
            </a:pPr>
            <a:endParaRPr lang="en-US" sz="2400" smtClean="0"/>
          </a:p>
          <a:p>
            <a:r>
              <a:rPr lang="en-US" sz="2400" dirty="0" smtClean="0"/>
              <a:t>Topic </a:t>
            </a:r>
            <a:r>
              <a:rPr lang="en-US" sz="2400" dirty="0" smtClean="0"/>
              <a:t>Sentence</a:t>
            </a:r>
          </a:p>
          <a:p>
            <a:endParaRPr lang="en-US" sz="2400" dirty="0" smtClean="0"/>
          </a:p>
          <a:p>
            <a:r>
              <a:rPr lang="en-US" sz="2400" dirty="0" smtClean="0"/>
              <a:t>ACE # 1</a:t>
            </a:r>
          </a:p>
          <a:p>
            <a:pPr lvl="1"/>
            <a:r>
              <a:rPr lang="en-US" sz="2400" dirty="0" smtClean="0"/>
              <a:t>Assertion</a:t>
            </a:r>
          </a:p>
          <a:p>
            <a:pPr lvl="1"/>
            <a:r>
              <a:rPr lang="en-US" sz="2400" dirty="0" smtClean="0"/>
              <a:t>Citation</a:t>
            </a:r>
          </a:p>
          <a:p>
            <a:pPr lvl="1"/>
            <a:r>
              <a:rPr lang="en-US" sz="2400" dirty="0" smtClean="0"/>
              <a:t>Explanation</a:t>
            </a:r>
          </a:p>
          <a:p>
            <a:pPr lvl="1"/>
            <a:endParaRPr lang="en-US" sz="2400" dirty="0" smtClean="0"/>
          </a:p>
          <a:p>
            <a:r>
              <a:rPr lang="en-US" sz="2400" dirty="0" smtClean="0"/>
              <a:t>ACE #2</a:t>
            </a:r>
          </a:p>
          <a:p>
            <a:endParaRPr lang="en-US" sz="2400" dirty="0" smtClean="0"/>
          </a:p>
          <a:p>
            <a:r>
              <a:rPr lang="en-US" sz="2400" dirty="0" smtClean="0"/>
              <a:t>ACE # 3</a:t>
            </a:r>
          </a:p>
          <a:p>
            <a:endParaRPr lang="en-US" sz="2400" dirty="0" smtClean="0"/>
          </a:p>
          <a:p>
            <a:r>
              <a:rPr lang="en-US" sz="2400" dirty="0" smtClean="0"/>
              <a:t>Concluding Sentence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550" y="2438400"/>
            <a:ext cx="329565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746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Writing Rules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</a:t>
            </a:r>
            <a:r>
              <a:rPr lang="en-US" b="1" dirty="0" smtClean="0"/>
              <a:t>summarizing</a:t>
            </a:r>
            <a:r>
              <a:rPr lang="en-US" dirty="0" smtClean="0"/>
              <a:t>.  You should assume your reader is very familiar with the text.</a:t>
            </a:r>
          </a:p>
          <a:p>
            <a:endParaRPr lang="en-US" dirty="0"/>
          </a:p>
          <a:p>
            <a:r>
              <a:rPr lang="en-US" dirty="0" smtClean="0"/>
              <a:t>Always use </a:t>
            </a:r>
            <a:r>
              <a:rPr lang="en-US" b="1" dirty="0" smtClean="0"/>
              <a:t>the present tense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Ex. Romeo </a:t>
            </a:r>
            <a:r>
              <a:rPr lang="en-US" b="1" dirty="0" smtClean="0"/>
              <a:t>was</a:t>
            </a:r>
            <a:r>
              <a:rPr lang="en-US" dirty="0" smtClean="0"/>
              <a:t> in love with Juliet.</a:t>
            </a:r>
          </a:p>
          <a:p>
            <a:pPr lvl="2"/>
            <a:r>
              <a:rPr lang="en-US" dirty="0" smtClean="0"/>
              <a:t>This means Romeo is no longer in love with Juliet.</a:t>
            </a:r>
          </a:p>
          <a:p>
            <a:pPr lvl="1"/>
            <a:r>
              <a:rPr lang="en-US" dirty="0" smtClean="0"/>
              <a:t>Ex. Romeo is in love with Juliet. </a:t>
            </a:r>
            <a:endParaRPr lang="en-US" dirty="0"/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764" y="5105400"/>
            <a:ext cx="2209800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791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Writing Rules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b="1" dirty="0"/>
              <a:t>formal language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No contractions</a:t>
            </a:r>
          </a:p>
          <a:p>
            <a:pPr lvl="2"/>
            <a:r>
              <a:rPr lang="en-US" dirty="0" smtClean="0"/>
              <a:t>Don’t, can’t, doesn’t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Use the </a:t>
            </a:r>
            <a:r>
              <a:rPr lang="en-US" b="1" dirty="0" smtClean="0"/>
              <a:t>third person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Do not use “I think..”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Avoid </a:t>
            </a:r>
            <a:r>
              <a:rPr lang="en-US" b="1" dirty="0" smtClean="0"/>
              <a:t>colloquial language</a:t>
            </a:r>
          </a:p>
          <a:p>
            <a:pPr lvl="2"/>
            <a:r>
              <a:rPr lang="en-US" dirty="0" smtClean="0"/>
              <a:t>“Like, Juliet, is like, so, totally cool.”</a:t>
            </a:r>
          </a:p>
          <a:p>
            <a:pPr lvl="1"/>
            <a:endParaRPr lang="en-C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5509" y="2590800"/>
            <a:ext cx="3308639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603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Writing Rules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transition words to connect your ideas</a:t>
            </a:r>
          </a:p>
          <a:p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9482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800" dirty="0" smtClean="0">
                <a:solidFill>
                  <a:srgbClr val="FFC000"/>
                </a:solidFill>
                <a:latin typeface="Corbel" pitchFamily="34" charset="0"/>
              </a:rPr>
              <a:t>Transition Words/Phrases</a:t>
            </a:r>
            <a:endParaRPr lang="en-US" sz="4800" dirty="0" smtClean="0">
              <a:solidFill>
                <a:srgbClr val="FFC000"/>
              </a:solidFill>
              <a:latin typeface="Corbel" pitchFamily="34" charset="0"/>
            </a:endParaRPr>
          </a:p>
        </p:txBody>
      </p:sp>
      <p:sp>
        <p:nvSpPr>
          <p:cNvPr id="2052" name="Content Placeholder 5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CA" u="sng" dirty="0" smtClean="0"/>
              <a:t>Example #1:</a:t>
            </a:r>
          </a:p>
          <a:p>
            <a:pPr>
              <a:buFont typeface="Arial" charset="0"/>
              <a:buNone/>
            </a:pPr>
            <a:r>
              <a:rPr lang="en-CA" dirty="0" smtClean="0"/>
              <a:t>	To be honest, you must tell the truth.  If you cheat on a test, that’s being dishonest.  It’s better to receive the mark you deserve and learn from your mistakes. Tell the truth; it’s worth it!</a:t>
            </a:r>
          </a:p>
          <a:p>
            <a:pPr>
              <a:buFont typeface="Arial" charset="0"/>
              <a:buNone/>
            </a:pPr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2053" name="Content Placeholder 6"/>
          <p:cNvSpPr>
            <a:spLocks noGrp="1"/>
          </p:cNvSpPr>
          <p:nvPr>
            <p:ph sz="half" idx="2"/>
          </p:nvPr>
        </p:nvSpPr>
        <p:spPr>
          <a:xfrm>
            <a:off x="4114800" y="1600200"/>
            <a:ext cx="48768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CA" dirty="0" smtClean="0">
                <a:solidFill>
                  <a:srgbClr val="FF0000"/>
                </a:solidFill>
              </a:rPr>
              <a:t>	</a:t>
            </a:r>
            <a:r>
              <a:rPr lang="en-CA" u="sng" dirty="0" smtClean="0"/>
              <a:t>Example #2:</a:t>
            </a:r>
          </a:p>
          <a:p>
            <a:pPr>
              <a:buFont typeface="Arial" charset="0"/>
              <a:buNone/>
            </a:pPr>
            <a:r>
              <a:rPr lang="en-CA" dirty="0" smtClean="0">
                <a:solidFill>
                  <a:srgbClr val="002060"/>
                </a:solidFill>
              </a:rPr>
              <a:t>	</a:t>
            </a:r>
            <a:r>
              <a:rPr lang="en-CA" dirty="0" smtClean="0">
                <a:solidFill>
                  <a:srgbClr val="FF0000"/>
                </a:solidFill>
              </a:rPr>
              <a:t>In order to be </a:t>
            </a:r>
            <a:r>
              <a:rPr lang="en-CA" dirty="0" smtClean="0"/>
              <a:t>honest, you must tell the truth</a:t>
            </a:r>
            <a:r>
              <a:rPr lang="en-CA" dirty="0" smtClean="0">
                <a:solidFill>
                  <a:srgbClr val="002060"/>
                </a:solidFill>
              </a:rPr>
              <a:t>.  </a:t>
            </a:r>
            <a:r>
              <a:rPr lang="en-CA" dirty="0" smtClean="0">
                <a:solidFill>
                  <a:srgbClr val="FF0000"/>
                </a:solidFill>
              </a:rPr>
              <a:t>For example, </a:t>
            </a:r>
            <a:r>
              <a:rPr lang="en-CA" dirty="0" smtClean="0"/>
              <a:t>if you cheat on a test, that’s being dishonest.  </a:t>
            </a:r>
            <a:r>
              <a:rPr lang="en-CA" dirty="0" smtClean="0">
                <a:solidFill>
                  <a:srgbClr val="FF0000"/>
                </a:solidFill>
              </a:rPr>
              <a:t>Therefore, </a:t>
            </a:r>
            <a:r>
              <a:rPr lang="en-CA" dirty="0" smtClean="0"/>
              <a:t>it’s better to receive the mark you deserve and learn from your mistakes. Tell the truth; it’s worth it!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356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formal literary paragraph?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FLP is an analytical paragraph that makes and supports an argument.</a:t>
            </a:r>
          </a:p>
          <a:p>
            <a:endParaRPr lang="en-US" dirty="0"/>
          </a:p>
          <a:p>
            <a:r>
              <a:rPr lang="en-US" dirty="0" smtClean="0"/>
              <a:t>You will be given a topic to discuss.</a:t>
            </a:r>
          </a:p>
          <a:p>
            <a:endParaRPr lang="en-US" dirty="0"/>
          </a:p>
          <a:p>
            <a:r>
              <a:rPr lang="en-US" dirty="0" smtClean="0"/>
              <a:t>Your task is to create an idea based on the topic and to find relevant and supporting examples in the text to support your idea.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4281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FLP is the starting point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 FLP is written using similar techniques to an essay. </a:t>
            </a:r>
          </a:p>
          <a:p>
            <a:endParaRPr lang="en-US" dirty="0"/>
          </a:p>
          <a:p>
            <a:r>
              <a:rPr lang="en-US" dirty="0" smtClean="0"/>
              <a:t>By practicing writing the FLP, you will also be establishing necessary essay writing skills.</a:t>
            </a:r>
            <a:endParaRPr lang="en-C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612483"/>
            <a:ext cx="1838325" cy="215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975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 – The Hook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</a:t>
            </a:r>
            <a:r>
              <a:rPr lang="en-US" b="1" dirty="0" smtClean="0"/>
              <a:t>catchy</a:t>
            </a:r>
            <a:r>
              <a:rPr lang="en-US" dirty="0" smtClean="0"/>
              <a:t> first sentence to interest your reader.</a:t>
            </a:r>
          </a:p>
          <a:p>
            <a:endParaRPr lang="en-US" dirty="0"/>
          </a:p>
          <a:p>
            <a:r>
              <a:rPr lang="en-US" dirty="0" smtClean="0"/>
              <a:t>Make sure you </a:t>
            </a:r>
            <a:r>
              <a:rPr lang="en-US" b="1" dirty="0" smtClean="0"/>
              <a:t>connect</a:t>
            </a:r>
            <a:r>
              <a:rPr lang="en-US" dirty="0" smtClean="0"/>
              <a:t> it to your topic sentence.</a:t>
            </a:r>
          </a:p>
          <a:p>
            <a:endParaRPr lang="en-US" dirty="0"/>
          </a:p>
          <a:p>
            <a:r>
              <a:rPr lang="en-US" dirty="0" smtClean="0"/>
              <a:t>Remember, there are lots of different ways to start your paragraph.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26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 – Topic Sentence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</a:t>
            </a:r>
            <a:r>
              <a:rPr lang="en-US" b="1" dirty="0" smtClean="0"/>
              <a:t>topic sentence </a:t>
            </a:r>
            <a:r>
              <a:rPr lang="en-US" dirty="0" smtClean="0"/>
              <a:t>must inform your reader of </a:t>
            </a:r>
            <a:r>
              <a:rPr lang="en-US" b="1" dirty="0" smtClean="0"/>
              <a:t>three things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The author(s)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title (s)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Your main idea</a:t>
            </a:r>
          </a:p>
          <a:p>
            <a:pPr marL="457200" lvl="1" indent="0">
              <a:buNone/>
            </a:pPr>
            <a:endParaRPr lang="en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895600"/>
            <a:ext cx="432435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812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118872" indent="0"/>
            <a:r>
              <a:rPr lang="en-CA" dirty="0" smtClean="0"/>
              <a:t>In William Golding’s </a:t>
            </a:r>
            <a:r>
              <a:rPr lang="en-CA" i="1" dirty="0" smtClean="0"/>
              <a:t>The Lord of the Flies, </a:t>
            </a:r>
            <a:r>
              <a:rPr lang="en-CA" dirty="0" smtClean="0"/>
              <a:t>Ralph  is very athletic and charismatic protagonist.  </a:t>
            </a:r>
            <a:endParaRPr lang="en-US" dirty="0" smtClean="0"/>
          </a:p>
          <a:p>
            <a:pPr marL="118872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828800" y="2743200"/>
            <a:ext cx="554360" cy="5928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580112" y="2678832"/>
            <a:ext cx="554360" cy="5928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410200" y="4419600"/>
            <a:ext cx="504056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38200" y="2209800"/>
            <a:ext cx="158417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Author</a:t>
            </a:r>
            <a:endParaRPr lang="en-CA" dirty="0"/>
          </a:p>
        </p:txBody>
      </p:sp>
      <p:sp>
        <p:nvSpPr>
          <p:cNvPr id="17" name="TextBox 16"/>
          <p:cNvSpPr txBox="1"/>
          <p:nvPr/>
        </p:nvSpPr>
        <p:spPr>
          <a:xfrm>
            <a:off x="4788024" y="2168466"/>
            <a:ext cx="1584176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Title</a:t>
            </a:r>
            <a:endParaRPr lang="en-CA" dirty="0"/>
          </a:p>
        </p:txBody>
      </p:sp>
      <p:sp>
        <p:nvSpPr>
          <p:cNvPr id="18" name="TextBox 17"/>
          <p:cNvSpPr txBox="1"/>
          <p:nvPr/>
        </p:nvSpPr>
        <p:spPr>
          <a:xfrm>
            <a:off x="3429000" y="5073134"/>
            <a:ext cx="1584176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Main Idea</a:t>
            </a:r>
            <a:endParaRPr lang="en-CA" dirty="0"/>
          </a:p>
        </p:txBody>
      </p:sp>
      <p:cxnSp>
        <p:nvCxnSpPr>
          <p:cNvPr id="10" name="Straight Arrow Connector 9"/>
          <p:cNvCxnSpPr/>
          <p:nvPr/>
        </p:nvCxnSpPr>
        <p:spPr>
          <a:xfrm rot="16200000" flipV="1">
            <a:off x="2322748" y="4485692"/>
            <a:ext cx="609600" cy="4103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365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 “Talk and Text, Crash and Die”, Jeremy Cato uses various persuasive techniques to encourage the reader to use their cell phone responsibly. 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267744" y="2678832"/>
            <a:ext cx="554360" cy="5928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580112" y="2678832"/>
            <a:ext cx="554360" cy="5928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923928" y="5013176"/>
            <a:ext cx="504056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237928" y="2227233"/>
            <a:ext cx="1584176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Title</a:t>
            </a:r>
            <a:endParaRPr lang="en-CA" dirty="0"/>
          </a:p>
        </p:txBody>
      </p:sp>
      <p:sp>
        <p:nvSpPr>
          <p:cNvPr id="17" name="TextBox 16"/>
          <p:cNvSpPr txBox="1"/>
          <p:nvPr/>
        </p:nvSpPr>
        <p:spPr>
          <a:xfrm>
            <a:off x="4788024" y="2168466"/>
            <a:ext cx="158417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Author</a:t>
            </a:r>
            <a:endParaRPr lang="en-CA" dirty="0"/>
          </a:p>
        </p:txBody>
      </p:sp>
      <p:sp>
        <p:nvSpPr>
          <p:cNvPr id="18" name="TextBox 17"/>
          <p:cNvSpPr txBox="1"/>
          <p:nvPr/>
        </p:nvSpPr>
        <p:spPr>
          <a:xfrm>
            <a:off x="2676689" y="5755526"/>
            <a:ext cx="1584176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Main Idea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8365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Note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referring to titles of books, plays, poems, and articles there are rules you must follow:</a:t>
            </a:r>
          </a:p>
          <a:p>
            <a:pPr lvl="1"/>
            <a:r>
              <a:rPr lang="en-US" dirty="0" smtClean="0"/>
              <a:t>1) Underline or italicize titles of novels and plays</a:t>
            </a:r>
          </a:p>
          <a:p>
            <a:pPr lvl="2"/>
            <a:r>
              <a:rPr lang="en-US" u="sng" dirty="0" smtClean="0"/>
              <a:t>The Lord of the Flies </a:t>
            </a:r>
            <a:r>
              <a:rPr lang="en-US" dirty="0" smtClean="0"/>
              <a:t>or </a:t>
            </a:r>
            <a:r>
              <a:rPr lang="en-US" i="1" dirty="0"/>
              <a:t>The </a:t>
            </a:r>
            <a:r>
              <a:rPr lang="en-US" i="1" dirty="0" smtClean="0"/>
              <a:t>Hunger Games</a:t>
            </a:r>
            <a:endParaRPr lang="en-CA" i="1" dirty="0"/>
          </a:p>
          <a:p>
            <a:pPr marL="768096" lvl="2" indent="0">
              <a:buNone/>
            </a:pPr>
            <a:endParaRPr lang="en-US" dirty="0"/>
          </a:p>
          <a:p>
            <a:pPr lvl="1"/>
            <a:r>
              <a:rPr lang="en-US" dirty="0" smtClean="0"/>
              <a:t>2) Use quotation marks for poems, short stories, and articles</a:t>
            </a:r>
          </a:p>
          <a:p>
            <a:pPr lvl="2"/>
            <a:r>
              <a:rPr lang="en-US" dirty="0" smtClean="0"/>
              <a:t>“The Wasteland”</a:t>
            </a:r>
          </a:p>
          <a:p>
            <a:pPr lvl="2"/>
            <a:r>
              <a:rPr lang="en-US" dirty="0" smtClean="0"/>
              <a:t>“Talk and Text, Crash and Die”</a:t>
            </a:r>
          </a:p>
        </p:txBody>
      </p:sp>
    </p:spTree>
    <p:extLst>
      <p:ext uri="{BB962C8B-B14F-4D97-AF65-F5344CB8AC3E}">
        <p14:creationId xmlns:p14="http://schemas.microsoft.com/office/powerpoint/2010/main" val="104383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 – Make your 3 points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want to include a minimum of</a:t>
            </a:r>
            <a:r>
              <a:rPr lang="en-US" b="1" i="1" dirty="0" smtClean="0"/>
              <a:t> </a:t>
            </a:r>
            <a:r>
              <a:rPr lang="en-US" b="1" dirty="0" smtClean="0"/>
              <a:t>three</a:t>
            </a:r>
            <a:r>
              <a:rPr lang="en-US" b="1" i="1" dirty="0" smtClean="0"/>
              <a:t> </a:t>
            </a:r>
            <a:r>
              <a:rPr lang="en-US" dirty="0" smtClean="0"/>
              <a:t>points in your paragraph.</a:t>
            </a:r>
          </a:p>
          <a:p>
            <a:endParaRPr lang="en-US" dirty="0" smtClean="0"/>
          </a:p>
          <a:p>
            <a:r>
              <a:rPr lang="en-US" dirty="0" smtClean="0"/>
              <a:t>The best way to present your points is to use the </a:t>
            </a:r>
            <a:r>
              <a:rPr lang="en-US" b="1" dirty="0" smtClean="0"/>
              <a:t>ACE structure.</a:t>
            </a:r>
          </a:p>
          <a:p>
            <a:endParaRPr lang="en-US" dirty="0"/>
          </a:p>
          <a:p>
            <a:r>
              <a:rPr lang="en-US" dirty="0" smtClean="0"/>
              <a:t>You will need to use the ACE structure </a:t>
            </a:r>
            <a:r>
              <a:rPr lang="en-US" b="1" dirty="0" smtClean="0"/>
              <a:t>three times.</a:t>
            </a:r>
            <a:endParaRPr lang="en-US" b="1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94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1582</TotalTime>
  <Words>634</Words>
  <Application>Microsoft Office PowerPoint</Application>
  <PresentationFormat>On-screen Show (4:3)</PresentationFormat>
  <Paragraphs>116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Module</vt:lpstr>
      <vt:lpstr>A Formal Literary Paragraph</vt:lpstr>
      <vt:lpstr>What is a formal literary paragraph?</vt:lpstr>
      <vt:lpstr>The FLP is the starting point</vt:lpstr>
      <vt:lpstr>Step 1 – The Hook</vt:lpstr>
      <vt:lpstr>Step 2 – Topic Sentence</vt:lpstr>
      <vt:lpstr>Examples</vt:lpstr>
      <vt:lpstr>Examples</vt:lpstr>
      <vt:lpstr>Important Note</vt:lpstr>
      <vt:lpstr>Step 3 – Make your 3 points</vt:lpstr>
      <vt:lpstr>ACE Your Writing</vt:lpstr>
      <vt:lpstr>Example</vt:lpstr>
      <vt:lpstr>The Quote Sandwich</vt:lpstr>
      <vt:lpstr>Step 4 – A thoughtful conclusion</vt:lpstr>
      <vt:lpstr>FLP Structure</vt:lpstr>
      <vt:lpstr>Formal Writing Rules</vt:lpstr>
      <vt:lpstr>Formal Writing Rules</vt:lpstr>
      <vt:lpstr>Formal Writing Rules</vt:lpstr>
      <vt:lpstr>Transition Words/Phrases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Formal Literary Paragraph</dc:title>
  <dc:creator>Bronwen</dc:creator>
  <cp:lastModifiedBy>teacher</cp:lastModifiedBy>
  <cp:revision>37</cp:revision>
  <cp:lastPrinted>2012-03-09T07:10:46Z</cp:lastPrinted>
  <dcterms:created xsi:type="dcterms:W3CDTF">2012-02-27T23:03:45Z</dcterms:created>
  <dcterms:modified xsi:type="dcterms:W3CDTF">2014-02-27T20:14:57Z</dcterms:modified>
</cp:coreProperties>
</file>